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"/>
  </p:handoutMasterIdLst>
  <p:sldIdLst>
    <p:sldId id="265" r:id="rId2"/>
    <p:sldId id="268" r:id="rId3"/>
    <p:sldId id="269" r:id="rId4"/>
    <p:sldId id="267" r:id="rId5"/>
  </p:sldIdLst>
  <p:sldSz cx="30243463" cy="42808525"/>
  <p:notesSz cx="6858000" cy="96869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635214" indent="-190437" algn="l" rtl="0" fontAlgn="base" latinLnBrk="1">
      <a:spcBef>
        <a:spcPct val="0"/>
      </a:spcBef>
      <a:spcAft>
        <a:spcPct val="0"/>
      </a:spcAft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271706" indent="-380873" algn="l" rtl="0" fontAlgn="base" latinLnBrk="1">
      <a:spcBef>
        <a:spcPct val="0"/>
      </a:spcBef>
      <a:spcAft>
        <a:spcPct val="0"/>
      </a:spcAft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909476" indent="-572587" algn="l" rtl="0" fontAlgn="base" latinLnBrk="1">
      <a:spcBef>
        <a:spcPct val="0"/>
      </a:spcBef>
      <a:spcAft>
        <a:spcPct val="0"/>
      </a:spcAft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545968" indent="-763024" algn="l" rtl="0" fontAlgn="base" latinLnBrk="1">
      <a:spcBef>
        <a:spcPct val="0"/>
      </a:spcBef>
      <a:spcAft>
        <a:spcPct val="0"/>
      </a:spcAft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1840459" algn="l" defTabSz="736183" rtl="0" eaLnBrk="1" latinLnBrk="1" hangingPunct="1"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208550" algn="l" defTabSz="736183" rtl="0" eaLnBrk="1" latinLnBrk="1" hangingPunct="1"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2576642" algn="l" defTabSz="736183" rtl="0" eaLnBrk="1" latinLnBrk="1" hangingPunct="1"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2944734" algn="l" defTabSz="736183" rtl="0" eaLnBrk="1" latinLnBrk="1" hangingPunct="1">
      <a:defRPr kumimoji="1" sz="5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1" userDrawn="1">
          <p15:clr>
            <a:srgbClr val="A4A3A4"/>
          </p15:clr>
        </p15:guide>
        <p15:guide id="2" orient="horz" pos="2869" userDrawn="1">
          <p15:clr>
            <a:srgbClr val="A4A3A4"/>
          </p15:clr>
        </p15:guide>
        <p15:guide id="3" orient="horz" pos="18291" userDrawn="1">
          <p15:clr>
            <a:srgbClr val="A4A3A4"/>
          </p15:clr>
        </p15:guide>
        <p15:guide id="4" orient="horz" pos="3867" userDrawn="1">
          <p15:clr>
            <a:srgbClr val="A4A3A4"/>
          </p15:clr>
        </p15:guide>
        <p15:guide id="5" pos="7258" userDrawn="1">
          <p15:clr>
            <a:srgbClr val="A4A3A4"/>
          </p15:clr>
        </p15:guide>
        <p15:guide id="7" pos="18597" userDrawn="1">
          <p15:clr>
            <a:srgbClr val="A4A3A4"/>
          </p15:clr>
        </p15:guide>
        <p15:guide id="8" pos="11544">
          <p15:clr>
            <a:srgbClr val="A4A3A4"/>
          </p15:clr>
        </p15:guide>
        <p15:guide id="9" pos="15550">
          <p15:clr>
            <a:srgbClr val="A4A3A4"/>
          </p15:clr>
        </p15:guide>
        <p15:guide id="10" pos="454" userDrawn="1">
          <p15:clr>
            <a:srgbClr val="A4A3A4"/>
          </p15:clr>
        </p15:guide>
        <p15:guide id="11" orient="horz" pos="420" userDrawn="1">
          <p15:clr>
            <a:srgbClr val="A4A3A4"/>
          </p15:clr>
        </p15:guide>
        <p15:guide id="12" orient="horz" pos="2960">
          <p15:clr>
            <a:srgbClr val="A4A3A4"/>
          </p15:clr>
        </p15:guide>
        <p15:guide id="13" orient="horz" pos="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1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0033CC"/>
    <a:srgbClr val="D60093"/>
    <a:srgbClr val="003366"/>
    <a:srgbClr val="000099"/>
    <a:srgbClr val="CC0066"/>
    <a:srgbClr val="0000FF"/>
    <a:srgbClr val="3366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6" autoAdjust="0"/>
    <p:restoredTop sz="94694" autoAdjust="0"/>
  </p:normalViewPr>
  <p:slideViewPr>
    <p:cSldViewPr showGuides="1">
      <p:cViewPr>
        <p:scale>
          <a:sx n="33" d="100"/>
          <a:sy n="33" d="100"/>
        </p:scale>
        <p:origin x="922" y="-5290"/>
      </p:cViewPr>
      <p:guideLst>
        <p:guide orient="horz" pos="8131"/>
        <p:guide orient="horz" pos="2869"/>
        <p:guide orient="horz" pos="18291"/>
        <p:guide orient="horz" pos="3867"/>
        <p:guide pos="7258"/>
        <p:guide pos="18597"/>
        <p:guide pos="11544"/>
        <p:guide pos="15550"/>
        <p:guide pos="454"/>
        <p:guide orient="horz" pos="420"/>
        <p:guide orient="horz" pos="2960"/>
        <p:guide orient="horz"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988" y="-96"/>
      </p:cViewPr>
      <p:guideLst>
        <p:guide orient="horz" pos="3051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21" tIns="45009" rIns="90021" bIns="45009" numCol="1" anchor="t" anchorCtr="0" compatLnSpc="1">
            <a:prstTxWarp prst="textNoShape">
              <a:avLst/>
            </a:prstTxWarp>
          </a:bodyPr>
          <a:lstStyle>
            <a:lvl1pPr defTabSz="901700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21" tIns="45009" rIns="90021" bIns="45009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99563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21" tIns="45009" rIns="90021" bIns="45009" numCol="1" anchor="b" anchorCtr="0" compatLnSpc="1">
            <a:prstTxWarp prst="textNoShape">
              <a:avLst/>
            </a:prstTxWarp>
          </a:bodyPr>
          <a:lstStyle>
            <a:lvl1pPr defTabSz="901700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99563"/>
            <a:ext cx="29702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21" tIns="45009" rIns="90021" bIns="45009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C0986009-22C3-4A13-BA30-A962B9688B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1340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67362" y="13297711"/>
            <a:ext cx="25708740" cy="9177102"/>
          </a:xfrm>
          <a:prstGeom prst="rect">
            <a:avLst/>
          </a:prstGeom>
        </p:spPr>
        <p:txBody>
          <a:bodyPr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536970" y="24259065"/>
            <a:ext cx="21169527" cy="10938909"/>
          </a:xfrm>
          <a:prstGeom prst="rect">
            <a:avLst/>
          </a:prstGeom>
        </p:spPr>
        <p:txBody>
          <a:bodyPr lIns="127406" tIns="63703" rIns="127406" bIns="63703"/>
          <a:lstStyle>
            <a:lvl1pPr marL="0" indent="0" algn="ctr">
              <a:buNone/>
              <a:defRPr/>
            </a:lvl1pPr>
            <a:lvl2pPr marL="637030" indent="0" algn="ctr">
              <a:buNone/>
              <a:defRPr/>
            </a:lvl2pPr>
            <a:lvl3pPr marL="1274059" indent="0" algn="ctr">
              <a:buNone/>
              <a:defRPr/>
            </a:lvl3pPr>
            <a:lvl4pPr marL="1911090" indent="0" algn="ctr">
              <a:buNone/>
              <a:defRPr/>
            </a:lvl4pPr>
            <a:lvl5pPr marL="2548119" indent="0" algn="ctr">
              <a:buNone/>
              <a:defRPr/>
            </a:lvl5pPr>
            <a:lvl6pPr marL="3185149" indent="0" algn="ctr">
              <a:buNone/>
              <a:defRPr/>
            </a:lvl6pPr>
            <a:lvl7pPr marL="3822178" indent="0" algn="ctr">
              <a:buNone/>
              <a:defRPr/>
            </a:lvl7pPr>
            <a:lvl8pPr marL="4459208" indent="0" algn="ctr">
              <a:buNone/>
              <a:defRPr/>
            </a:lvl8pPr>
            <a:lvl9pPr marL="5096239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2" y="1714678"/>
            <a:ext cx="27217320" cy="7134755"/>
          </a:xfrm>
          <a:prstGeom prst="rect">
            <a:avLst/>
          </a:prstGeom>
        </p:spPr>
        <p:txBody>
          <a:bodyPr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513072" y="9989557"/>
            <a:ext cx="27217320" cy="28251741"/>
          </a:xfrm>
          <a:prstGeom prst="rect">
            <a:avLst/>
          </a:prstGeom>
        </p:spPr>
        <p:txBody>
          <a:bodyPr vert="eaVert" lIns="127406" tIns="63703" rIns="127406" bIns="6370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21926065" y="1714676"/>
            <a:ext cx="6804329" cy="36526621"/>
          </a:xfrm>
          <a:prstGeom prst="rect">
            <a:avLst/>
          </a:prstGeom>
        </p:spPr>
        <p:txBody>
          <a:bodyPr vert="eaVert"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513072" y="1714676"/>
            <a:ext cx="20197480" cy="36526621"/>
          </a:xfrm>
          <a:prstGeom prst="rect">
            <a:avLst/>
          </a:prstGeom>
        </p:spPr>
        <p:txBody>
          <a:bodyPr vert="eaVert" lIns="127406" tIns="63703" rIns="127406" bIns="6370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2" y="1714678"/>
            <a:ext cx="27217320" cy="7134755"/>
          </a:xfrm>
          <a:prstGeom prst="rect">
            <a:avLst/>
          </a:prstGeom>
        </p:spPr>
        <p:txBody>
          <a:bodyPr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13072" y="9989557"/>
            <a:ext cx="27217320" cy="28251741"/>
          </a:xfrm>
          <a:prstGeom prst="rect">
            <a:avLst/>
          </a:prstGeom>
        </p:spPr>
        <p:txBody>
          <a:bodyPr lIns="127406" tIns="63703" rIns="127406" bIns="63703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8589" y="27508866"/>
            <a:ext cx="25706496" cy="8501557"/>
          </a:xfrm>
          <a:prstGeom prst="rect">
            <a:avLst/>
          </a:prstGeom>
        </p:spPr>
        <p:txBody>
          <a:bodyPr lIns="127406" tIns="63703" rIns="127406" bIns="63703" anchor="t"/>
          <a:lstStyle>
            <a:lvl1pPr algn="l">
              <a:defRPr sz="56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388589" y="18143238"/>
            <a:ext cx="25706496" cy="9365629"/>
          </a:xfrm>
          <a:prstGeom prst="rect">
            <a:avLst/>
          </a:prstGeom>
        </p:spPr>
        <p:txBody>
          <a:bodyPr lIns="127406" tIns="63703" rIns="127406" bIns="63703" anchor="b"/>
          <a:lstStyle>
            <a:lvl1pPr marL="0" indent="0">
              <a:buNone/>
              <a:defRPr sz="2800"/>
            </a:lvl1pPr>
            <a:lvl2pPr marL="637030" indent="0">
              <a:buNone/>
              <a:defRPr sz="2500"/>
            </a:lvl2pPr>
            <a:lvl3pPr marL="1274059" indent="0">
              <a:buNone/>
              <a:defRPr sz="2300"/>
            </a:lvl3pPr>
            <a:lvl4pPr marL="1911090" indent="0">
              <a:buNone/>
              <a:defRPr sz="1900"/>
            </a:lvl4pPr>
            <a:lvl5pPr marL="2548119" indent="0">
              <a:buNone/>
              <a:defRPr sz="1900"/>
            </a:lvl5pPr>
            <a:lvl6pPr marL="3185149" indent="0">
              <a:buNone/>
              <a:defRPr sz="1900"/>
            </a:lvl6pPr>
            <a:lvl7pPr marL="3822178" indent="0">
              <a:buNone/>
              <a:defRPr sz="1900"/>
            </a:lvl7pPr>
            <a:lvl8pPr marL="4459208" indent="0">
              <a:buNone/>
              <a:defRPr sz="1900"/>
            </a:lvl8pPr>
            <a:lvl9pPr marL="5096239" indent="0">
              <a:buNone/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2" y="1714678"/>
            <a:ext cx="27217320" cy="7134755"/>
          </a:xfrm>
          <a:prstGeom prst="rect">
            <a:avLst/>
          </a:prstGeom>
        </p:spPr>
        <p:txBody>
          <a:bodyPr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513072" y="9989557"/>
            <a:ext cx="13500905" cy="28251741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5229488" y="9989557"/>
            <a:ext cx="13500905" cy="28251741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2" y="1714678"/>
            <a:ext cx="27217320" cy="7134755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513074" y="9583330"/>
            <a:ext cx="13361720" cy="3992680"/>
          </a:xfrm>
          <a:prstGeom prst="rect">
            <a:avLst/>
          </a:prstGeom>
        </p:spPr>
        <p:txBody>
          <a:bodyPr lIns="127406" tIns="63703" rIns="127406" bIns="63703" anchor="b"/>
          <a:lstStyle>
            <a:lvl1pPr marL="0" indent="0">
              <a:buNone/>
              <a:defRPr sz="3300" b="1"/>
            </a:lvl1pPr>
            <a:lvl2pPr marL="637030" indent="0">
              <a:buNone/>
              <a:defRPr sz="2800" b="1"/>
            </a:lvl2pPr>
            <a:lvl3pPr marL="1274059" indent="0">
              <a:buNone/>
              <a:defRPr sz="2500" b="1"/>
            </a:lvl3pPr>
            <a:lvl4pPr marL="1911090" indent="0">
              <a:buNone/>
              <a:defRPr sz="2300" b="1"/>
            </a:lvl4pPr>
            <a:lvl5pPr marL="2548119" indent="0">
              <a:buNone/>
              <a:defRPr sz="2300" b="1"/>
            </a:lvl5pPr>
            <a:lvl6pPr marL="3185149" indent="0">
              <a:buNone/>
              <a:defRPr sz="2300" b="1"/>
            </a:lvl6pPr>
            <a:lvl7pPr marL="3822178" indent="0">
              <a:buNone/>
              <a:defRPr sz="2300" b="1"/>
            </a:lvl7pPr>
            <a:lvl8pPr marL="4459208" indent="0">
              <a:buNone/>
              <a:defRPr sz="2300" b="1"/>
            </a:lvl8pPr>
            <a:lvl9pPr marL="5096239" indent="0">
              <a:buNone/>
              <a:defRPr sz="23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513074" y="13576009"/>
            <a:ext cx="13361720" cy="24665287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5364183" y="9583330"/>
            <a:ext cx="13366209" cy="3992680"/>
          </a:xfrm>
          <a:prstGeom prst="rect">
            <a:avLst/>
          </a:prstGeom>
        </p:spPr>
        <p:txBody>
          <a:bodyPr lIns="127406" tIns="63703" rIns="127406" bIns="63703" anchor="b"/>
          <a:lstStyle>
            <a:lvl1pPr marL="0" indent="0">
              <a:buNone/>
              <a:defRPr sz="3300" b="1"/>
            </a:lvl1pPr>
            <a:lvl2pPr marL="637030" indent="0">
              <a:buNone/>
              <a:defRPr sz="2800" b="1"/>
            </a:lvl2pPr>
            <a:lvl3pPr marL="1274059" indent="0">
              <a:buNone/>
              <a:defRPr sz="2500" b="1"/>
            </a:lvl3pPr>
            <a:lvl4pPr marL="1911090" indent="0">
              <a:buNone/>
              <a:defRPr sz="2300" b="1"/>
            </a:lvl4pPr>
            <a:lvl5pPr marL="2548119" indent="0">
              <a:buNone/>
              <a:defRPr sz="2300" b="1"/>
            </a:lvl5pPr>
            <a:lvl6pPr marL="3185149" indent="0">
              <a:buNone/>
              <a:defRPr sz="2300" b="1"/>
            </a:lvl6pPr>
            <a:lvl7pPr marL="3822178" indent="0">
              <a:buNone/>
              <a:defRPr sz="2300" b="1"/>
            </a:lvl7pPr>
            <a:lvl8pPr marL="4459208" indent="0">
              <a:buNone/>
              <a:defRPr sz="2300" b="1"/>
            </a:lvl8pPr>
            <a:lvl9pPr marL="5096239" indent="0">
              <a:buNone/>
              <a:defRPr sz="23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5364183" y="13576009"/>
            <a:ext cx="13366209" cy="24665287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2" y="1714678"/>
            <a:ext cx="27217320" cy="7134755"/>
          </a:xfrm>
          <a:prstGeom prst="rect">
            <a:avLst/>
          </a:prstGeom>
        </p:spPr>
        <p:txBody>
          <a:bodyPr lIns="127406" tIns="63703" rIns="127406" bIns="63703"/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21051618" y="1571842"/>
            <a:ext cx="7986237" cy="520554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3618" tIns="36809" rIns="73618" bIns="3680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37470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13074" y="1703456"/>
            <a:ext cx="9949453" cy="7253704"/>
          </a:xfrm>
          <a:prstGeom prst="rect">
            <a:avLst/>
          </a:prstGeom>
        </p:spPr>
        <p:txBody>
          <a:bodyPr lIns="127406" tIns="63703" rIns="127406" bIns="63703" anchor="b"/>
          <a:lstStyle>
            <a:lvl1pPr algn="l">
              <a:defRPr sz="2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823959" y="1703455"/>
            <a:ext cx="16906436" cy="36537841"/>
          </a:xfrm>
          <a:prstGeom prst="rect">
            <a:avLst/>
          </a:prstGeom>
        </p:spPr>
        <p:txBody>
          <a:bodyPr lIns="127406" tIns="63703" rIns="127406" bIns="63703"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513074" y="8957158"/>
            <a:ext cx="9949453" cy="29284137"/>
          </a:xfrm>
          <a:prstGeom prst="rect">
            <a:avLst/>
          </a:prstGeom>
        </p:spPr>
        <p:txBody>
          <a:bodyPr lIns="127406" tIns="63703" rIns="127406" bIns="63703"/>
          <a:lstStyle>
            <a:lvl1pPr marL="0" indent="0">
              <a:buNone/>
              <a:defRPr sz="1900"/>
            </a:lvl1pPr>
            <a:lvl2pPr marL="637030" indent="0">
              <a:buNone/>
              <a:defRPr sz="1700"/>
            </a:lvl2pPr>
            <a:lvl3pPr marL="1274059" indent="0">
              <a:buNone/>
              <a:defRPr sz="1400"/>
            </a:lvl3pPr>
            <a:lvl4pPr marL="1911090" indent="0">
              <a:buNone/>
              <a:defRPr sz="1300"/>
            </a:lvl4pPr>
            <a:lvl5pPr marL="2548119" indent="0">
              <a:buNone/>
              <a:defRPr sz="1300"/>
            </a:lvl5pPr>
            <a:lvl6pPr marL="3185149" indent="0">
              <a:buNone/>
              <a:defRPr sz="1300"/>
            </a:lvl6pPr>
            <a:lvl7pPr marL="3822178" indent="0">
              <a:buNone/>
              <a:defRPr sz="1300"/>
            </a:lvl7pPr>
            <a:lvl8pPr marL="4459208" indent="0">
              <a:buNone/>
              <a:defRPr sz="1300"/>
            </a:lvl8pPr>
            <a:lvl9pPr marL="5096239" indent="0">
              <a:buNone/>
              <a:defRPr sz="1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28815" y="29966417"/>
            <a:ext cx="18145628" cy="3537078"/>
          </a:xfrm>
          <a:prstGeom prst="rect">
            <a:avLst/>
          </a:prstGeom>
        </p:spPr>
        <p:txBody>
          <a:bodyPr lIns="127406" tIns="63703" rIns="127406" bIns="63703" anchor="b"/>
          <a:lstStyle>
            <a:lvl1pPr algn="l">
              <a:defRPr sz="28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928815" y="3824355"/>
            <a:ext cx="18145628" cy="25686463"/>
          </a:xfrm>
          <a:prstGeom prst="rect">
            <a:avLst/>
          </a:prstGeom>
        </p:spPr>
        <p:txBody>
          <a:bodyPr lIns="127406" tIns="63703" rIns="127406" bIns="63703"/>
          <a:lstStyle>
            <a:lvl1pPr marL="0" indent="0">
              <a:buNone/>
              <a:defRPr sz="4500"/>
            </a:lvl1pPr>
            <a:lvl2pPr marL="637030" indent="0">
              <a:buNone/>
              <a:defRPr sz="3900"/>
            </a:lvl2pPr>
            <a:lvl3pPr marL="1274059" indent="0">
              <a:buNone/>
              <a:defRPr sz="3300"/>
            </a:lvl3pPr>
            <a:lvl4pPr marL="1911090" indent="0">
              <a:buNone/>
              <a:defRPr sz="2800"/>
            </a:lvl4pPr>
            <a:lvl5pPr marL="2548119" indent="0">
              <a:buNone/>
              <a:defRPr sz="2800"/>
            </a:lvl5pPr>
            <a:lvl6pPr marL="3185149" indent="0">
              <a:buNone/>
              <a:defRPr sz="2800"/>
            </a:lvl6pPr>
            <a:lvl7pPr marL="3822178" indent="0">
              <a:buNone/>
              <a:defRPr sz="2800"/>
            </a:lvl7pPr>
            <a:lvl8pPr marL="4459208" indent="0">
              <a:buNone/>
              <a:defRPr sz="2800"/>
            </a:lvl8pPr>
            <a:lvl9pPr marL="5096239" indent="0">
              <a:buNone/>
              <a:defRPr sz="28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928815" y="33503497"/>
            <a:ext cx="18145628" cy="5025076"/>
          </a:xfrm>
          <a:prstGeom prst="rect">
            <a:avLst/>
          </a:prstGeom>
        </p:spPr>
        <p:txBody>
          <a:bodyPr lIns="127406" tIns="63703" rIns="127406" bIns="63703"/>
          <a:lstStyle>
            <a:lvl1pPr marL="0" indent="0">
              <a:buNone/>
              <a:defRPr sz="1900"/>
            </a:lvl1pPr>
            <a:lvl2pPr marL="637030" indent="0">
              <a:buNone/>
              <a:defRPr sz="1700"/>
            </a:lvl2pPr>
            <a:lvl3pPr marL="1274059" indent="0">
              <a:buNone/>
              <a:defRPr sz="1400"/>
            </a:lvl3pPr>
            <a:lvl4pPr marL="1911090" indent="0">
              <a:buNone/>
              <a:defRPr sz="1300"/>
            </a:lvl4pPr>
            <a:lvl5pPr marL="2548119" indent="0">
              <a:buNone/>
              <a:defRPr sz="1300"/>
            </a:lvl5pPr>
            <a:lvl6pPr marL="3185149" indent="0">
              <a:buNone/>
              <a:defRPr sz="1300"/>
            </a:lvl6pPr>
            <a:lvl7pPr marL="3822178" indent="0">
              <a:buNone/>
              <a:defRPr sz="1300"/>
            </a:lvl7pPr>
            <a:lvl8pPr marL="4459208" indent="0">
              <a:buNone/>
              <a:defRPr sz="1300"/>
            </a:lvl8pPr>
            <a:lvl9pPr marL="5096239" indent="0">
              <a:buNone/>
              <a:defRPr sz="13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09080" rtl="0" eaLnBrk="0" fontAlgn="base" latinLnBrk="1" hangingPunct="0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09080" rtl="0" eaLnBrk="0" fontAlgn="base" latinLnBrk="1" hangingPunct="0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2pPr>
      <a:lvl3pPr algn="ctr" defTabSz="4109080" rtl="0" eaLnBrk="0" fontAlgn="base" latinLnBrk="1" hangingPunct="0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3pPr>
      <a:lvl4pPr algn="ctr" defTabSz="4109080" rtl="0" eaLnBrk="0" fontAlgn="base" latinLnBrk="1" hangingPunct="0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4pPr>
      <a:lvl5pPr algn="ctr" defTabSz="4109080" rtl="0" eaLnBrk="0" fontAlgn="base" latinLnBrk="1" hangingPunct="0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5pPr>
      <a:lvl6pPr marL="637030" algn="ctr" defTabSz="4109726" rtl="0" fontAlgn="base" latinLnBrk="1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6pPr>
      <a:lvl7pPr marL="1274059" algn="ctr" defTabSz="4109726" rtl="0" fontAlgn="base" latinLnBrk="1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7pPr>
      <a:lvl8pPr marL="1911090" algn="ctr" defTabSz="4109726" rtl="0" fontAlgn="base" latinLnBrk="1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8pPr>
      <a:lvl9pPr marL="2548119" algn="ctr" defTabSz="4109726" rtl="0" fontAlgn="base" latinLnBrk="1">
        <a:spcBef>
          <a:spcPct val="0"/>
        </a:spcBef>
        <a:spcAft>
          <a:spcPct val="0"/>
        </a:spcAft>
        <a:defRPr kumimoji="1" sz="198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1540106" indent="-1540106" algn="l" defTabSz="4109080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300">
          <a:solidFill>
            <a:schemeClr val="tx1"/>
          </a:solidFill>
          <a:latin typeface="+mn-lt"/>
          <a:ea typeface="+mn-ea"/>
          <a:cs typeface="+mn-cs"/>
        </a:defRPr>
      </a:lvl1pPr>
      <a:lvl2pPr marL="3339666" indent="-1279375" algn="l" defTabSz="4109080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2400">
          <a:solidFill>
            <a:schemeClr val="tx1"/>
          </a:solidFill>
          <a:latin typeface="+mn-lt"/>
          <a:ea typeface="+mn-ea"/>
        </a:defRPr>
      </a:lvl2pPr>
      <a:lvl3pPr marL="5137947" indent="-1028868" algn="l" defTabSz="4109080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0700">
          <a:solidFill>
            <a:schemeClr val="tx1"/>
          </a:solidFill>
          <a:latin typeface="+mn-lt"/>
          <a:ea typeface="+mn-ea"/>
        </a:defRPr>
      </a:lvl3pPr>
      <a:lvl4pPr marL="7198238" indent="-1028868" algn="l" defTabSz="4109080" rtl="0" eaLnBrk="0" fontAlgn="base" latinLnBrk="1" hangingPunct="0">
        <a:spcBef>
          <a:spcPct val="20000"/>
        </a:spcBef>
        <a:spcAft>
          <a:spcPct val="0"/>
        </a:spcAft>
        <a:buChar char="–"/>
        <a:defRPr kumimoji="1" sz="9100">
          <a:solidFill>
            <a:schemeClr val="tx1"/>
          </a:solidFill>
          <a:latin typeface="+mn-lt"/>
          <a:ea typeface="+mn-ea"/>
        </a:defRPr>
      </a:lvl4pPr>
      <a:lvl5pPr marL="9248304" indent="-1027589" algn="l" defTabSz="4109080" rtl="0" eaLnBrk="0" fontAlgn="base" latinLnBrk="1" hangingPunct="0">
        <a:spcBef>
          <a:spcPct val="20000"/>
        </a:spcBef>
        <a:spcAft>
          <a:spcPct val="0"/>
        </a:spcAft>
        <a:buChar char="»"/>
        <a:defRPr kumimoji="1" sz="9100">
          <a:solidFill>
            <a:schemeClr val="tx1"/>
          </a:solidFill>
          <a:latin typeface="+mn-lt"/>
          <a:ea typeface="+mn-ea"/>
        </a:defRPr>
      </a:lvl5pPr>
      <a:lvl6pPr marL="9887233" indent="-1028539" algn="l" defTabSz="4109726" rtl="0" fontAlgn="base" latinLnBrk="1">
        <a:spcBef>
          <a:spcPct val="20000"/>
        </a:spcBef>
        <a:spcAft>
          <a:spcPct val="0"/>
        </a:spcAft>
        <a:buChar char="»"/>
        <a:defRPr kumimoji="1" sz="9100">
          <a:solidFill>
            <a:schemeClr val="tx1"/>
          </a:solidFill>
          <a:latin typeface="+mn-lt"/>
          <a:ea typeface="+mn-ea"/>
        </a:defRPr>
      </a:lvl6pPr>
      <a:lvl7pPr marL="10524262" indent="-1028539" algn="l" defTabSz="4109726" rtl="0" fontAlgn="base" latinLnBrk="1">
        <a:spcBef>
          <a:spcPct val="20000"/>
        </a:spcBef>
        <a:spcAft>
          <a:spcPct val="0"/>
        </a:spcAft>
        <a:buChar char="»"/>
        <a:defRPr kumimoji="1" sz="9100">
          <a:solidFill>
            <a:schemeClr val="tx1"/>
          </a:solidFill>
          <a:latin typeface="+mn-lt"/>
          <a:ea typeface="+mn-ea"/>
        </a:defRPr>
      </a:lvl7pPr>
      <a:lvl8pPr marL="11161292" indent="-1028539" algn="l" defTabSz="4109726" rtl="0" fontAlgn="base" latinLnBrk="1">
        <a:spcBef>
          <a:spcPct val="20000"/>
        </a:spcBef>
        <a:spcAft>
          <a:spcPct val="0"/>
        </a:spcAft>
        <a:buChar char="»"/>
        <a:defRPr kumimoji="1" sz="9100">
          <a:solidFill>
            <a:schemeClr val="tx1"/>
          </a:solidFill>
          <a:latin typeface="+mn-lt"/>
          <a:ea typeface="+mn-ea"/>
        </a:defRPr>
      </a:lvl8pPr>
      <a:lvl9pPr marL="11798322" indent="-1028539" algn="l" defTabSz="4109726" rtl="0" fontAlgn="base" latinLnBrk="1">
        <a:spcBef>
          <a:spcPct val="20000"/>
        </a:spcBef>
        <a:spcAft>
          <a:spcPct val="0"/>
        </a:spcAft>
        <a:buChar char="»"/>
        <a:defRPr kumimoji="1" sz="9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7030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059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1090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8119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5149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22178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9208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6239" algn="l" defTabSz="1274059" rtl="0" eaLnBrk="1" latinLnBrk="1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직사각형 161"/>
          <p:cNvSpPr/>
          <p:nvPr/>
        </p:nvSpPr>
        <p:spPr>
          <a:xfrm>
            <a:off x="-793" y="5023509"/>
            <a:ext cx="1152286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Company Profile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40" name="직사각형 239"/>
          <p:cNvSpPr/>
          <p:nvPr/>
        </p:nvSpPr>
        <p:spPr>
          <a:xfrm>
            <a:off x="11522075" y="5023509"/>
            <a:ext cx="1872138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Product Application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52" name="직사각형 251"/>
          <p:cNvSpPr/>
          <p:nvPr/>
        </p:nvSpPr>
        <p:spPr>
          <a:xfrm>
            <a:off x="0" y="12875800"/>
            <a:ext cx="30171404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Main Product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749661" y="14513584"/>
            <a:ext cx="28773078" cy="3561686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45720" rIns="25200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endParaRPr lang="en-US" altLang="ko-KR" sz="6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4C7EF25-A71E-4057-AA04-B909D3002739}"/>
              </a:ext>
            </a:extLst>
          </p:cNvPr>
          <p:cNvSpPr txBox="1"/>
          <p:nvPr/>
        </p:nvSpPr>
        <p:spPr>
          <a:xfrm>
            <a:off x="1132896" y="21028597"/>
            <a:ext cx="15347169" cy="683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1. High Light Transmittance 98% </a:t>
            </a:r>
          </a:p>
          <a:p>
            <a:pPr>
              <a:lnSpc>
                <a:spcPct val="15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2. Super hydrophilicity</a:t>
            </a:r>
          </a:p>
          <a:p>
            <a:pPr>
              <a:lnSpc>
                <a:spcPct val="15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3.</a:t>
            </a:r>
            <a:r>
              <a:rPr lang="en" altLang="zh-TW" sz="6000" b="1" dirty="0">
                <a:latin typeface="맑은 고딕" pitchFamily="50" charset="-127"/>
                <a:ea typeface="맑은 고딕" pitchFamily="50" charset="-127"/>
              </a:rPr>
              <a:t> Durable and Stable Surface Coatings</a:t>
            </a:r>
          </a:p>
          <a:p>
            <a:pPr>
              <a:lnSpc>
                <a:spcPct val="150000"/>
              </a:lnSpc>
            </a:pPr>
            <a:r>
              <a:rPr lang="en" altLang="ko-KR" sz="6000" b="1" dirty="0"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L</a:t>
            </a:r>
            <a:r>
              <a:rPr lang="en" altLang="ko-KR" sz="6000" b="1" dirty="0">
                <a:latin typeface="맑은 고딕" pitchFamily="50" charset="-127"/>
                <a:ea typeface="맑은 고딕" pitchFamily="50" charset="-127"/>
              </a:rPr>
              <a:t>ess remain skin powders on AG glass</a:t>
            </a:r>
          </a:p>
          <a:p>
            <a:pPr>
              <a:lnSpc>
                <a:spcPct val="150000"/>
              </a:lnSpc>
            </a:pPr>
            <a:r>
              <a:rPr lang="en" altLang="ko-KR" sz="6000" b="1" dirty="0">
                <a:latin typeface="맑은 고딕" pitchFamily="50" charset="-127"/>
                <a:ea typeface="맑은 고딕" pitchFamily="50" charset="-127"/>
              </a:rPr>
              <a:t>5. WCA&gt;116˚ and long life time than  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791C1EB-2B85-4105-BDB9-DE1996A3FC5E}"/>
              </a:ext>
            </a:extLst>
          </p:cNvPr>
          <p:cNvSpPr txBox="1"/>
          <p:nvPr/>
        </p:nvSpPr>
        <p:spPr>
          <a:xfrm>
            <a:off x="648559" y="603000"/>
            <a:ext cx="307474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500" b="1" dirty="0">
                <a:latin typeface="맑은 고딕" pitchFamily="50" charset="-127"/>
                <a:ea typeface="맑은 고딕" pitchFamily="50" charset="-127"/>
              </a:rPr>
              <a:t>Surface improvement technology of Fine AG, AR, AFP and Nanoporous structure.</a:t>
            </a:r>
            <a:endParaRPr lang="en-US" altLang="ko-KR" sz="115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8800" y="7864618"/>
            <a:ext cx="10977474" cy="441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대만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(Taiwan)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 err="1">
                <a:latin typeface="맑은 고딕" pitchFamily="50" charset="-127"/>
                <a:ea typeface="맑은 고딕" pitchFamily="50" charset="-127"/>
              </a:rPr>
              <a:t>설립년도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1979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년 </a:t>
            </a:r>
            <a:endParaRPr lang="en-US" altLang="ko-KR" sz="60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주요기술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Glass Processing 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www.honyglass.com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889505" y="6668172"/>
            <a:ext cx="1699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Cover Glass of Display, Key Pad in Notebook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" name="직사각형 135"/>
          <p:cNvSpPr>
            <a:spLocks noChangeArrowheads="1"/>
          </p:cNvSpPr>
          <p:nvPr/>
        </p:nvSpPr>
        <p:spPr bwMode="auto">
          <a:xfrm>
            <a:off x="926639" y="14403963"/>
            <a:ext cx="9073008" cy="1512168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7200" b="1" dirty="0">
                <a:solidFill>
                  <a:srgbClr val="002060"/>
                </a:solidFill>
                <a:latin typeface="맑은 고딕" pitchFamily="34" charset="-127"/>
                <a:ea typeface="맑은 고딕" pitchFamily="34" charset="-127"/>
              </a:rPr>
              <a:t>Description</a:t>
            </a:r>
            <a:endParaRPr lang="en-US" altLang="ko-KR" sz="8000" b="1" dirty="0">
              <a:solidFill>
                <a:srgbClr val="002060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6150201" y="19638506"/>
            <a:ext cx="2962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[Graph]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07875" y="31014403"/>
            <a:ext cx="5120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[Image, Photo]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358769" y="5939040"/>
            <a:ext cx="1117642" cy="18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8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8EF49C5-3B3D-7CA4-D985-527221C80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39" y="6491015"/>
            <a:ext cx="3920068" cy="1243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992FAE-4ED9-B38B-09D7-87F55872F251}"/>
              </a:ext>
            </a:extLst>
          </p:cNvPr>
          <p:cNvSpPr txBox="1"/>
          <p:nvPr/>
        </p:nvSpPr>
        <p:spPr>
          <a:xfrm>
            <a:off x="11917590" y="31022232"/>
            <a:ext cx="4536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[Explanation]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135">
            <a:extLst>
              <a:ext uri="{FF2B5EF4-FFF2-40B4-BE49-F238E27FC236}">
                <a16:creationId xmlns:a16="http://schemas.microsoft.com/office/drawing/2014/main" id="{6396AC73-CD9C-746C-592F-51EFDE304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697" y="15778804"/>
            <a:ext cx="28524041" cy="2761961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" altLang="zh-TW" sz="6600" b="1" dirty="0">
                <a:latin typeface="맑은 고딕" pitchFamily="50" charset="-127"/>
                <a:ea typeface="맑은 고딕" pitchFamily="50" charset="-127"/>
              </a:rPr>
              <a:t>Fine surface treatment of AG, AR, AFP, and Nanoporous structures to enhance performance of Cover Glass.</a:t>
            </a:r>
          </a:p>
        </p:txBody>
      </p:sp>
      <p:sp>
        <p:nvSpPr>
          <p:cNvPr id="262" name="직사각형 261"/>
          <p:cNvSpPr/>
          <p:nvPr/>
        </p:nvSpPr>
        <p:spPr>
          <a:xfrm>
            <a:off x="0" y="29678344"/>
            <a:ext cx="30243462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Core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 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Technology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endParaRPr lang="ko-KR" altLang="en-US" sz="6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8" name="직사각형 149"/>
          <p:cNvSpPr/>
          <p:nvPr/>
        </p:nvSpPr>
        <p:spPr>
          <a:xfrm>
            <a:off x="0" y="38751118"/>
            <a:ext cx="30243463" cy="1159200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Future  Technology  Road  Map</a:t>
            </a:r>
            <a:endParaRPr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A19D81-9E1F-4D43-3C63-DC249BB5511C}"/>
              </a:ext>
            </a:extLst>
          </p:cNvPr>
          <p:cNvSpPr txBox="1"/>
          <p:nvPr/>
        </p:nvSpPr>
        <p:spPr>
          <a:xfrm>
            <a:off x="12169088" y="32130484"/>
            <a:ext cx="169665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altLang="ko-KR" sz="4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Fine Ra(0.12~0.15㎛) / Less Reflection and low DOI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altLang="ko-KR" sz="48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Change after half a day Finger prints</a:t>
            </a:r>
          </a:p>
        </p:txBody>
      </p:sp>
      <p:pic>
        <p:nvPicPr>
          <p:cNvPr id="17" name="그림 4">
            <a:extLst>
              <a:ext uri="{FF2B5EF4-FFF2-40B4-BE49-F238E27FC236}">
                <a16:creationId xmlns:a16="http://schemas.microsoft.com/office/drawing/2014/main" id="{B182B07F-AC88-E72E-36D1-236D2AC7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106" y="20848151"/>
            <a:ext cx="10887734" cy="674732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8361388-983D-337F-50D6-D43D5E5F2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979" y="7869606"/>
            <a:ext cx="12638824" cy="462073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3993F65-FB6E-B853-71F9-1146D978B9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9" t="12895" r="1023" b="15367"/>
          <a:stretch>
            <a:fillRect/>
          </a:stretch>
        </p:blipFill>
        <p:spPr>
          <a:xfrm>
            <a:off x="11917590" y="33988585"/>
            <a:ext cx="8169120" cy="4073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37A30-4F27-7E0A-7146-E35B4C729A78}"/>
              </a:ext>
            </a:extLst>
          </p:cNvPr>
          <p:cNvSpPr txBox="1"/>
          <p:nvPr/>
        </p:nvSpPr>
        <p:spPr>
          <a:xfrm>
            <a:off x="1242074" y="19566615"/>
            <a:ext cx="10414200" cy="109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[Strong &amp; Unique Points] 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241FF35-ECA6-6763-D286-928C3F3C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75" y="32762175"/>
            <a:ext cx="10491265" cy="54599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3B8BC3-E92E-14AF-674A-68ADEEF6DD0C}"/>
              </a:ext>
            </a:extLst>
          </p:cNvPr>
          <p:cNvSpPr txBox="1"/>
          <p:nvPr/>
        </p:nvSpPr>
        <p:spPr>
          <a:xfrm>
            <a:off x="51" y="41444358"/>
            <a:ext cx="30243412" cy="1510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0115" indent="-460115" algn="r" defTabSz="892111">
              <a:spcAft>
                <a:spcPts val="483"/>
              </a:spcAft>
            </a:pP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Contact Point : 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안경철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  brad@honyglass.com.tw, +82 010-7362-3288/+886 0963-556557</a:t>
            </a:r>
          </a:p>
          <a:p>
            <a:pPr marL="460115" indent="-460115" algn="r" defTabSz="892111">
              <a:spcAft>
                <a:spcPts val="483"/>
              </a:spcAft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           </a:t>
            </a:r>
            <a:r>
              <a:rPr lang="zh-TW" altLang="en-US" sz="4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營業部王致凱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Ferrando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@homyglass.com.tw, +886 0921 361056    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正方形/長方形 66">
            <a:extLst>
              <a:ext uri="{FF2B5EF4-FFF2-40B4-BE49-F238E27FC236}">
                <a16:creationId xmlns:a16="http://schemas.microsoft.com/office/drawing/2014/main" id="{2CBACD3C-D2C6-A761-B159-A56DC946D7CA}"/>
              </a:ext>
            </a:extLst>
          </p:cNvPr>
          <p:cNvSpPr/>
          <p:nvPr/>
        </p:nvSpPr>
        <p:spPr bwMode="auto">
          <a:xfrm>
            <a:off x="360685" y="41566502"/>
            <a:ext cx="5255990" cy="12190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800" b="1" dirty="0"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2025.09.16~9.18</a:t>
            </a:r>
            <a:endParaRPr kumimoji="1" lang="ja-JP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767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03478-056C-51AF-0604-FFDEA8F69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DF609FF8-4407-0622-A5D1-99200A77AB41}"/>
              </a:ext>
            </a:extLst>
          </p:cNvPr>
          <p:cNvSpPr/>
          <p:nvPr/>
        </p:nvSpPr>
        <p:spPr>
          <a:xfrm>
            <a:off x="-793" y="5023509"/>
            <a:ext cx="1152286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Company Profile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40" name="직사각형 239">
            <a:extLst>
              <a:ext uri="{FF2B5EF4-FFF2-40B4-BE49-F238E27FC236}">
                <a16:creationId xmlns:a16="http://schemas.microsoft.com/office/drawing/2014/main" id="{CC4C2FA5-65BE-3314-6C0B-0257D43F4288}"/>
              </a:ext>
            </a:extLst>
          </p:cNvPr>
          <p:cNvSpPr/>
          <p:nvPr/>
        </p:nvSpPr>
        <p:spPr>
          <a:xfrm>
            <a:off x="11522075" y="5023509"/>
            <a:ext cx="1872138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Product Application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52" name="직사각형 251">
            <a:extLst>
              <a:ext uri="{FF2B5EF4-FFF2-40B4-BE49-F238E27FC236}">
                <a16:creationId xmlns:a16="http://schemas.microsoft.com/office/drawing/2014/main" id="{BF308B1A-ECC1-151D-2909-24036DA7EED8}"/>
              </a:ext>
            </a:extLst>
          </p:cNvPr>
          <p:cNvSpPr/>
          <p:nvPr/>
        </p:nvSpPr>
        <p:spPr>
          <a:xfrm>
            <a:off x="0" y="12875800"/>
            <a:ext cx="30171404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Main Product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1638B842-C3CB-8998-7406-BF56E06ECEED}"/>
              </a:ext>
            </a:extLst>
          </p:cNvPr>
          <p:cNvSpPr/>
          <p:nvPr/>
        </p:nvSpPr>
        <p:spPr>
          <a:xfrm>
            <a:off x="0" y="29678344"/>
            <a:ext cx="30243462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Core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 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Technology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endParaRPr lang="ko-KR" altLang="en-US" sz="6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760F3E15-8528-0C01-8A79-BE91B8222D67}"/>
              </a:ext>
            </a:extLst>
          </p:cNvPr>
          <p:cNvSpPr/>
          <p:nvPr/>
        </p:nvSpPr>
        <p:spPr bwMode="auto">
          <a:xfrm>
            <a:off x="818737" y="14506743"/>
            <a:ext cx="28773078" cy="3916929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45720" rIns="25200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endParaRPr lang="en-US" altLang="ko-KR" sz="6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3454375-5B30-C503-39E0-85511798607B}"/>
              </a:ext>
            </a:extLst>
          </p:cNvPr>
          <p:cNvSpPr txBox="1"/>
          <p:nvPr/>
        </p:nvSpPr>
        <p:spPr>
          <a:xfrm>
            <a:off x="51" y="41444358"/>
            <a:ext cx="30243412" cy="1510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0115" indent="-460115" algn="r" defTabSz="892111">
              <a:spcAft>
                <a:spcPts val="483"/>
              </a:spcAft>
            </a:pP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Contact Point : 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안경철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  brad@honyglass.com.tw, +82 010-7362-3288/+886 0963-556557</a:t>
            </a:r>
          </a:p>
          <a:p>
            <a:pPr marL="460115" indent="-460115" algn="r" defTabSz="892111">
              <a:spcAft>
                <a:spcPts val="483"/>
              </a:spcAft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           </a:t>
            </a:r>
            <a:r>
              <a:rPr lang="zh-TW" altLang="en-US" sz="4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營業部王致凱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Ferrando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@homyglass.com.tw, +886 0921 361056    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E125353-EFB2-CFC2-656C-657792187D42}"/>
              </a:ext>
            </a:extLst>
          </p:cNvPr>
          <p:cNvSpPr txBox="1"/>
          <p:nvPr/>
        </p:nvSpPr>
        <p:spPr>
          <a:xfrm>
            <a:off x="648559" y="603000"/>
            <a:ext cx="284427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500" b="1" dirty="0">
                <a:latin typeface="맑은 고딕" pitchFamily="50" charset="-127"/>
                <a:ea typeface="맑은 고딕" pitchFamily="50" charset="-127"/>
              </a:rPr>
              <a:t>NIR Heat Forming Technology </a:t>
            </a:r>
          </a:p>
          <a:p>
            <a:pPr>
              <a:defRPr/>
            </a:pPr>
            <a:r>
              <a:rPr lang="en-US" altLang="ko-KR" sz="11500" b="1" dirty="0">
                <a:latin typeface="맑은 고딕" pitchFamily="50" charset="-127"/>
                <a:ea typeface="맑은 고딕" pitchFamily="50" charset="-127"/>
              </a:rPr>
              <a:t>for 3D Curved Glass.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990F0D-7AF6-AC9E-F77D-EED2888A1AFF}"/>
              </a:ext>
            </a:extLst>
          </p:cNvPr>
          <p:cNvSpPr txBox="1"/>
          <p:nvPr/>
        </p:nvSpPr>
        <p:spPr>
          <a:xfrm>
            <a:off x="678799" y="7864618"/>
            <a:ext cx="11274579" cy="441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대만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(Taiwan)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 err="1">
                <a:latin typeface="맑은 고딕" pitchFamily="50" charset="-127"/>
                <a:ea typeface="맑은 고딕" pitchFamily="50" charset="-127"/>
              </a:rPr>
              <a:t>설립년도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1979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년 </a:t>
            </a:r>
            <a:endParaRPr lang="en-US" altLang="ko-KR" sz="60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주요기술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Glass Processing 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www.honyglass.com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AC1D3F-0C09-B5D6-81B9-4BEEB5A5490D}"/>
              </a:ext>
            </a:extLst>
          </p:cNvPr>
          <p:cNvSpPr txBox="1"/>
          <p:nvPr/>
        </p:nvSpPr>
        <p:spPr>
          <a:xfrm>
            <a:off x="12529443" y="6635071"/>
            <a:ext cx="1699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Curved OLED Display, CID for Automotive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" name="직사각형 135">
            <a:extLst>
              <a:ext uri="{FF2B5EF4-FFF2-40B4-BE49-F238E27FC236}">
                <a16:creationId xmlns:a16="http://schemas.microsoft.com/office/drawing/2014/main" id="{474774DC-BAD7-7D94-3D61-7F893858F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53" y="14292176"/>
            <a:ext cx="9073008" cy="1512168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7200" b="1" dirty="0">
                <a:solidFill>
                  <a:srgbClr val="002060"/>
                </a:solidFill>
                <a:latin typeface="맑은 고딕" pitchFamily="34" charset="-127"/>
                <a:ea typeface="맑은 고딕" pitchFamily="34" charset="-127"/>
              </a:rPr>
              <a:t>Description</a:t>
            </a:r>
          </a:p>
          <a:p>
            <a:pPr eaLnBrk="1" hangingPunct="1"/>
            <a:endParaRPr lang="en-US" altLang="ko-KR" sz="8000" b="1" dirty="0">
              <a:solidFill>
                <a:srgbClr val="002060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4D8FE03-D2D7-6DD8-A817-C09F7E36BB5D}"/>
              </a:ext>
            </a:extLst>
          </p:cNvPr>
          <p:cNvSpPr txBox="1"/>
          <p:nvPr/>
        </p:nvSpPr>
        <p:spPr>
          <a:xfrm>
            <a:off x="16465102" y="19642534"/>
            <a:ext cx="3007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[Image]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50D0EA7-CEAD-C88E-B8B6-BC38CE2D21D0}"/>
              </a:ext>
            </a:extLst>
          </p:cNvPr>
          <p:cNvSpPr txBox="1"/>
          <p:nvPr/>
        </p:nvSpPr>
        <p:spPr>
          <a:xfrm>
            <a:off x="967877" y="31092646"/>
            <a:ext cx="5120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[Image, Photo]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8F36C1C-0120-A4EB-777D-E22A3BB1853C}"/>
              </a:ext>
            </a:extLst>
          </p:cNvPr>
          <p:cNvSpPr txBox="1"/>
          <p:nvPr/>
        </p:nvSpPr>
        <p:spPr>
          <a:xfrm>
            <a:off x="22178515" y="30935212"/>
            <a:ext cx="4536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[Explanation]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61A5974-0864-6BBE-0C17-64A2148ADA6D}"/>
              </a:ext>
            </a:extLst>
          </p:cNvPr>
          <p:cNvSpPr txBox="1"/>
          <p:nvPr/>
        </p:nvSpPr>
        <p:spPr>
          <a:xfrm>
            <a:off x="11358769" y="5939040"/>
            <a:ext cx="1117642" cy="18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8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1" name="正方形/長方形 66">
            <a:extLst>
              <a:ext uri="{FF2B5EF4-FFF2-40B4-BE49-F238E27FC236}">
                <a16:creationId xmlns:a16="http://schemas.microsoft.com/office/drawing/2014/main" id="{FC0A3923-6251-B622-CF11-C2C210AFCB8D}"/>
              </a:ext>
            </a:extLst>
          </p:cNvPr>
          <p:cNvSpPr/>
          <p:nvPr/>
        </p:nvSpPr>
        <p:spPr bwMode="auto">
          <a:xfrm>
            <a:off x="360685" y="41566502"/>
            <a:ext cx="5255990" cy="12190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800" b="1" dirty="0"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2025.09.16~9.18</a:t>
            </a:r>
            <a:endParaRPr kumimoji="1" lang="ja-JP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ABE9D1-1E56-1C3A-2011-EF3A0C58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39" y="6491015"/>
            <a:ext cx="3920068" cy="124369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3545C65-6853-051D-95A8-5E7BDE01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834" b="4282"/>
          <a:stretch>
            <a:fillRect/>
          </a:stretch>
        </p:blipFill>
        <p:spPr>
          <a:xfrm>
            <a:off x="12745467" y="8041091"/>
            <a:ext cx="10384540" cy="4430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2CE49-8B0B-6D29-4CB8-2DEE9B58E392}"/>
              </a:ext>
            </a:extLst>
          </p:cNvPr>
          <p:cNvSpPr txBox="1"/>
          <p:nvPr/>
        </p:nvSpPr>
        <p:spPr>
          <a:xfrm>
            <a:off x="1139018" y="21045066"/>
            <a:ext cx="14761691" cy="6631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en" altLang="zh-TW" sz="6000" b="1" dirty="0">
                <a:latin typeface="맑은 고딕" pitchFamily="50" charset="-127"/>
                <a:ea typeface="맑은 고딕" pitchFamily="50" charset="-127"/>
              </a:rPr>
              <a:t>Supports complex shapes </a:t>
            </a:r>
            <a:endParaRPr lang="en-US" altLang="ko-KR" sz="60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2. No damaged AG S</a:t>
            </a:r>
            <a:r>
              <a:rPr lang="en" altLang="zh-TW" sz="6000" b="1" dirty="0">
                <a:latin typeface="맑은 고딕" pitchFamily="50" charset="-127"/>
                <a:ea typeface="맑은 고딕" pitchFamily="50" charset="-127"/>
              </a:rPr>
              <a:t>urface </a:t>
            </a:r>
          </a:p>
          <a:p>
            <a:pPr>
              <a:lnSpc>
                <a:spcPct val="150000"/>
              </a:lnSpc>
            </a:pPr>
            <a:r>
              <a:rPr lang="en" altLang="zh-TW" sz="6000" b="1" dirty="0">
                <a:latin typeface="맑은 고딕" pitchFamily="50" charset="-127"/>
                <a:ea typeface="맑은 고딕" pitchFamily="50" charset="-127"/>
              </a:rPr>
              <a:t>3. No need surface polishing</a:t>
            </a:r>
          </a:p>
          <a:p>
            <a:pPr>
              <a:lnSpc>
                <a:spcPct val="150000"/>
              </a:lnSpc>
            </a:pPr>
            <a:r>
              <a:rPr lang="en" altLang="zh-TW" sz="6000" b="1" dirty="0">
                <a:latin typeface="맑은 고딕" pitchFamily="50" charset="-127"/>
                <a:ea typeface="맑은 고딕" pitchFamily="50" charset="-127"/>
              </a:rPr>
              <a:t>4. High yield ratio over 95%</a:t>
            </a:r>
          </a:p>
          <a:p>
            <a:pPr>
              <a:lnSpc>
                <a:spcPct val="120000"/>
              </a:lnSpc>
            </a:pPr>
            <a:endParaRPr lang="en-US" altLang="ko-KR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135">
            <a:extLst>
              <a:ext uri="{FF2B5EF4-FFF2-40B4-BE49-F238E27FC236}">
                <a16:creationId xmlns:a16="http://schemas.microsoft.com/office/drawing/2014/main" id="{8B297D14-8ED2-E52D-D9AF-DEA1FE54F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39" y="15901519"/>
            <a:ext cx="28164644" cy="2207244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zh-TW" sz="6600" b="1" dirty="0">
                <a:latin typeface="맑은 고딕" pitchFamily="50" charset="-127"/>
                <a:ea typeface="맑은 고딕" pitchFamily="50" charset="-127"/>
              </a:rPr>
              <a:t>3D curved glass is formed using high-temperature gravity technique with mold and annealing temperature control. </a:t>
            </a:r>
            <a:endParaRPr lang="en-US" altLang="ko-KR" sz="7200" b="1" dirty="0">
              <a:solidFill>
                <a:srgbClr val="002060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28" name="직사각형 149">
            <a:extLst>
              <a:ext uri="{FF2B5EF4-FFF2-40B4-BE49-F238E27FC236}">
                <a16:creationId xmlns:a16="http://schemas.microsoft.com/office/drawing/2014/main" id="{4A8A1564-C109-5150-D044-2251F8EE257F}"/>
              </a:ext>
            </a:extLst>
          </p:cNvPr>
          <p:cNvSpPr/>
          <p:nvPr/>
        </p:nvSpPr>
        <p:spPr>
          <a:xfrm>
            <a:off x="0" y="38751118"/>
            <a:ext cx="30243463" cy="1159200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Future  Technology  Road  Map</a:t>
            </a:r>
            <a:endParaRPr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04DEA26-1F63-BF8F-FB2C-E1DA26F4C6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146"/>
          <a:stretch>
            <a:fillRect/>
          </a:stretch>
        </p:blipFill>
        <p:spPr>
          <a:xfrm>
            <a:off x="1152179" y="32385025"/>
            <a:ext cx="11132481" cy="49320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CD25CF9-54B6-4356-EAF0-D34F6F7981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315"/>
          <a:stretch>
            <a:fillRect/>
          </a:stretch>
        </p:blipFill>
        <p:spPr>
          <a:xfrm>
            <a:off x="12476411" y="32367051"/>
            <a:ext cx="9418721" cy="5583626"/>
          </a:xfrm>
          <a:prstGeom prst="rect">
            <a:avLst/>
          </a:prstGeom>
        </p:spPr>
      </p:pic>
      <p:sp>
        <p:nvSpPr>
          <p:cNvPr id="11" name="文字方塊 9">
            <a:extLst>
              <a:ext uri="{FF2B5EF4-FFF2-40B4-BE49-F238E27FC236}">
                <a16:creationId xmlns:a16="http://schemas.microsoft.com/office/drawing/2014/main" id="{F562CDD2-3CC6-0666-C130-19BF13932F14}"/>
              </a:ext>
            </a:extLst>
          </p:cNvPr>
          <p:cNvSpPr txBox="1"/>
          <p:nvPr/>
        </p:nvSpPr>
        <p:spPr>
          <a:xfrm>
            <a:off x="22466547" y="32113878"/>
            <a:ext cx="63251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5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NIR heat forming, differential points power control on the designed area</a:t>
            </a:r>
            <a:endParaRPr lang="en" altLang="zh-TW" sz="5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F6030D9-D58A-F5FB-6143-050B0CFF20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36" t="4520" r="10775" b="5084"/>
          <a:stretch>
            <a:fillRect/>
          </a:stretch>
        </p:blipFill>
        <p:spPr>
          <a:xfrm rot="16200000">
            <a:off x="19617369" y="18118478"/>
            <a:ext cx="5760641" cy="115212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2FBB86-BF48-6035-F705-ED758B55C52D}"/>
              </a:ext>
            </a:extLst>
          </p:cNvPr>
          <p:cNvSpPr txBox="1"/>
          <p:nvPr/>
        </p:nvSpPr>
        <p:spPr>
          <a:xfrm>
            <a:off x="1139018" y="19542456"/>
            <a:ext cx="10414200" cy="109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[Strong &amp; Unique Points] </a:t>
            </a:r>
          </a:p>
        </p:txBody>
      </p:sp>
    </p:spTree>
    <p:extLst>
      <p:ext uri="{BB962C8B-B14F-4D97-AF65-F5344CB8AC3E}">
        <p14:creationId xmlns:p14="http://schemas.microsoft.com/office/powerpoint/2010/main" val="1931004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3F30E-44A8-A7B2-D83E-F9E24D08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0B4F592D-4B12-4B16-A409-F9D789EEF983}"/>
              </a:ext>
            </a:extLst>
          </p:cNvPr>
          <p:cNvSpPr/>
          <p:nvPr/>
        </p:nvSpPr>
        <p:spPr>
          <a:xfrm>
            <a:off x="-793" y="5023509"/>
            <a:ext cx="1152286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Company Profile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40" name="직사각형 239">
            <a:extLst>
              <a:ext uri="{FF2B5EF4-FFF2-40B4-BE49-F238E27FC236}">
                <a16:creationId xmlns:a16="http://schemas.microsoft.com/office/drawing/2014/main" id="{F979C1CE-8977-8BCE-B72C-B6512FF3E796}"/>
              </a:ext>
            </a:extLst>
          </p:cNvPr>
          <p:cNvSpPr/>
          <p:nvPr/>
        </p:nvSpPr>
        <p:spPr>
          <a:xfrm>
            <a:off x="11522075" y="5023509"/>
            <a:ext cx="1872138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Product Application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52" name="직사각형 251">
            <a:extLst>
              <a:ext uri="{FF2B5EF4-FFF2-40B4-BE49-F238E27FC236}">
                <a16:creationId xmlns:a16="http://schemas.microsoft.com/office/drawing/2014/main" id="{BA0B2A06-CC92-8145-0B05-A988E60E3BF8}"/>
              </a:ext>
            </a:extLst>
          </p:cNvPr>
          <p:cNvSpPr/>
          <p:nvPr/>
        </p:nvSpPr>
        <p:spPr>
          <a:xfrm>
            <a:off x="0" y="12875800"/>
            <a:ext cx="30171404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Main Product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0028BB29-E3A3-9CFC-4162-A0F51D0AC43F}"/>
              </a:ext>
            </a:extLst>
          </p:cNvPr>
          <p:cNvSpPr/>
          <p:nvPr/>
        </p:nvSpPr>
        <p:spPr>
          <a:xfrm>
            <a:off x="0" y="29678344"/>
            <a:ext cx="30243462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Core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 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Technology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endParaRPr lang="ko-KR" altLang="en-US" sz="6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8" name="직사각형 149">
            <a:extLst>
              <a:ext uri="{FF2B5EF4-FFF2-40B4-BE49-F238E27FC236}">
                <a16:creationId xmlns:a16="http://schemas.microsoft.com/office/drawing/2014/main" id="{2F2D66F8-F4DF-14EE-0C1E-33283D7F9EC6}"/>
              </a:ext>
            </a:extLst>
          </p:cNvPr>
          <p:cNvSpPr/>
          <p:nvPr/>
        </p:nvSpPr>
        <p:spPr>
          <a:xfrm>
            <a:off x="0" y="38751118"/>
            <a:ext cx="30243463" cy="1159200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Future  Technology  Road  Map</a:t>
            </a:r>
            <a:endParaRPr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D0542FFB-9D15-B0CE-7C15-2E5421925F64}"/>
              </a:ext>
            </a:extLst>
          </p:cNvPr>
          <p:cNvSpPr/>
          <p:nvPr/>
        </p:nvSpPr>
        <p:spPr bwMode="auto">
          <a:xfrm>
            <a:off x="749661" y="14513584"/>
            <a:ext cx="28773078" cy="3595042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45720" rIns="25200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endParaRPr lang="en-US" altLang="ko-KR" sz="6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D426011-77BA-B2AA-B3AF-42C81C90FE6B}"/>
              </a:ext>
            </a:extLst>
          </p:cNvPr>
          <p:cNvSpPr txBox="1"/>
          <p:nvPr/>
        </p:nvSpPr>
        <p:spPr>
          <a:xfrm>
            <a:off x="648559" y="603000"/>
            <a:ext cx="307474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500" b="1" dirty="0">
                <a:latin typeface="맑은 고딕" pitchFamily="50" charset="-127"/>
                <a:ea typeface="맑은 고딕" pitchFamily="50" charset="-127"/>
              </a:rPr>
              <a:t>TGV(Through Glass Via) Processing</a:t>
            </a:r>
            <a:endParaRPr lang="ko-KR" altLang="en-US" sz="115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82D54A-6364-6451-C965-DA1152C9C139}"/>
              </a:ext>
            </a:extLst>
          </p:cNvPr>
          <p:cNvSpPr txBox="1"/>
          <p:nvPr/>
        </p:nvSpPr>
        <p:spPr>
          <a:xfrm>
            <a:off x="678799" y="7864618"/>
            <a:ext cx="11130563" cy="441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대만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(Taiwan)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6000" b="1" dirty="0" err="1">
                <a:latin typeface="맑은 고딕" pitchFamily="50" charset="-127"/>
                <a:ea typeface="맑은 고딕" pitchFamily="50" charset="-127"/>
              </a:rPr>
              <a:t>설립년도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1979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년 </a:t>
            </a:r>
            <a:endParaRPr lang="en-US" altLang="ko-KR" sz="60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주요기술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: Glass Processing 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- www.honyglass.com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F2F07E3-DAEA-E7A0-DDE5-C6244DAF44D3}"/>
              </a:ext>
            </a:extLst>
          </p:cNvPr>
          <p:cNvSpPr txBox="1"/>
          <p:nvPr/>
        </p:nvSpPr>
        <p:spPr>
          <a:xfrm>
            <a:off x="12529443" y="6635071"/>
            <a:ext cx="1699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Semiconductor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Package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5" name="직사각형 135">
            <a:extLst>
              <a:ext uri="{FF2B5EF4-FFF2-40B4-BE49-F238E27FC236}">
                <a16:creationId xmlns:a16="http://schemas.microsoft.com/office/drawing/2014/main" id="{07F1ABCE-2382-F68E-3447-D1EF04830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53" y="14292176"/>
            <a:ext cx="9073008" cy="1512168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7200" b="1" dirty="0">
                <a:solidFill>
                  <a:srgbClr val="002060"/>
                </a:solidFill>
                <a:latin typeface="맑은 고딕" pitchFamily="34" charset="-127"/>
                <a:ea typeface="맑은 고딕" pitchFamily="34" charset="-127"/>
              </a:rPr>
              <a:t>Description</a:t>
            </a:r>
            <a:endParaRPr lang="en-US" altLang="ko-KR" sz="8000" b="1" dirty="0">
              <a:solidFill>
                <a:srgbClr val="002060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16F754F-8C93-A92A-A431-2E112ABAA5D7}"/>
              </a:ext>
            </a:extLst>
          </p:cNvPr>
          <p:cNvSpPr txBox="1"/>
          <p:nvPr/>
        </p:nvSpPr>
        <p:spPr>
          <a:xfrm>
            <a:off x="1207340" y="31187263"/>
            <a:ext cx="5120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[Image, Photo]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4C04AF8-2B15-40DA-B300-373BE8DC7A23}"/>
              </a:ext>
            </a:extLst>
          </p:cNvPr>
          <p:cNvSpPr txBox="1"/>
          <p:nvPr/>
        </p:nvSpPr>
        <p:spPr>
          <a:xfrm>
            <a:off x="11358769" y="5939040"/>
            <a:ext cx="1117642" cy="18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88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78E85F7-6937-0CE7-23B9-E7B99E79A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39" y="6491015"/>
            <a:ext cx="3920068" cy="12436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BB68DF5-4371-7875-FD26-C94175864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669" y="7984164"/>
            <a:ext cx="12358336" cy="4147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5C302-D84F-BD48-3F0A-1F9E47096BE3}"/>
              </a:ext>
            </a:extLst>
          </p:cNvPr>
          <p:cNvSpPr txBox="1"/>
          <p:nvPr/>
        </p:nvSpPr>
        <p:spPr>
          <a:xfrm>
            <a:off x="1673779" y="21211032"/>
            <a:ext cx="15876766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" altLang="zh-TW" sz="5400" b="1" dirty="0">
                <a:latin typeface="맑은 고딕" pitchFamily="50" charset="-127"/>
                <a:ea typeface="맑은 고딕" pitchFamily="50" charset="-127"/>
              </a:rPr>
              <a:t>No microcracks in holes greatly reduce glass breakage risk during chip packaging and transportation.</a:t>
            </a:r>
          </a:p>
          <a:p>
            <a:endParaRPr lang="en" altLang="zh-TW" sz="5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zh-TW" sz="5400" b="1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en" altLang="zh-TW" sz="5400" b="1" dirty="0">
                <a:latin typeface="맑은 고딕" pitchFamily="50" charset="-127"/>
                <a:ea typeface="맑은 고딕" pitchFamily="50" charset="-127"/>
              </a:rPr>
              <a:t>Perpendicularity above 88% significantly  </a:t>
            </a:r>
          </a:p>
          <a:p>
            <a:r>
              <a:rPr lang="en" altLang="zh-TW" sz="5400" b="1" dirty="0">
                <a:latin typeface="맑은 고딕" pitchFamily="50" charset="-127"/>
                <a:ea typeface="맑은 고딕" pitchFamily="50" charset="-127"/>
              </a:rPr>
              <a:t>   enhances conductivity post copper plating.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5431D-A758-50CF-0697-F523038A490D}"/>
              </a:ext>
            </a:extLst>
          </p:cNvPr>
          <p:cNvSpPr txBox="1"/>
          <p:nvPr/>
        </p:nvSpPr>
        <p:spPr>
          <a:xfrm>
            <a:off x="15769805" y="31091710"/>
            <a:ext cx="4536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[Explanation]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625FE3-DB48-5C57-485B-4A86D674FE19}"/>
              </a:ext>
            </a:extLst>
          </p:cNvPr>
          <p:cNvSpPr txBox="1"/>
          <p:nvPr/>
        </p:nvSpPr>
        <p:spPr>
          <a:xfrm>
            <a:off x="678799" y="15216862"/>
            <a:ext cx="281244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6600" b="1" dirty="0">
                <a:latin typeface="맑은 고딕" pitchFamily="50" charset="-127"/>
                <a:ea typeface="맑은 고딕" pitchFamily="50" charset="-127"/>
              </a:rPr>
              <a:t>TGV</a:t>
            </a:r>
            <a:r>
              <a:rPr lang="en-US" altLang="ko-KR" sz="9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6600" b="1" dirty="0">
                <a:latin typeface="맑은 고딕" pitchFamily="50" charset="-127"/>
                <a:ea typeface="맑은 고딕" pitchFamily="50" charset="-127"/>
              </a:rPr>
              <a:t>(Through Glass Via)</a:t>
            </a:r>
            <a:r>
              <a:rPr lang="en" altLang="zh-TW" sz="6600" b="1" dirty="0">
                <a:latin typeface="맑은 고딕" pitchFamily="50" charset="-127"/>
                <a:ea typeface="맑은 고딕" pitchFamily="50" charset="-127"/>
              </a:rPr>
              <a:t> is a process that forms electrical connections through glass by drilling, wet etching and filling micro-vias.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75ADD25-4197-6530-78F9-7A0580960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97" y="20942388"/>
            <a:ext cx="7324962" cy="6431674"/>
          </a:xfrm>
          <a:prstGeom prst="rect">
            <a:avLst/>
          </a:prstGeom>
        </p:spPr>
      </p:pic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538EB4D7-D872-80F4-E015-9AE22BDEE5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227219"/>
              </p:ext>
            </p:extLst>
          </p:nvPr>
        </p:nvGraphicFramePr>
        <p:xfrm>
          <a:off x="1221081" y="32336907"/>
          <a:ext cx="12982890" cy="5965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2179300" imgH="6375400" progId="Paint.Picture">
                  <p:embed/>
                </p:oleObj>
              </mc:Choice>
              <mc:Fallback>
                <p:oleObj r:id="rId5" imgW="12179300" imgH="6375400" progId="Paint.Picture">
                  <p:embed/>
                  <p:pic>
                    <p:nvPicPr>
                      <p:cNvPr id="5126" name="Object 6">
                        <a:extLst>
                          <a:ext uri="{FF2B5EF4-FFF2-40B4-BE49-F238E27FC236}">
                            <a16:creationId xmlns:a16="http://schemas.microsoft.com/office/drawing/2014/main" id="{70C8BA4D-A9EA-8151-2BFF-9EA8D1DA1DD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081" y="32336907"/>
                        <a:ext cx="12982890" cy="5965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DFA52027-E319-4474-D995-9F423F9C5DA5}"/>
              </a:ext>
            </a:extLst>
          </p:cNvPr>
          <p:cNvSpPr txBox="1"/>
          <p:nvPr/>
        </p:nvSpPr>
        <p:spPr>
          <a:xfrm>
            <a:off x="16022267" y="32256418"/>
            <a:ext cx="122049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5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Top </a:t>
            </a:r>
            <a:r>
              <a:rPr lang="en" altLang="zh-TW" sz="5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circularity standard is greater than 90% (self-defined specification), with approximately 2.01% below 90%.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2BEF4-991C-FBBE-68A1-440703DF9A37}"/>
              </a:ext>
            </a:extLst>
          </p:cNvPr>
          <p:cNvSpPr txBox="1"/>
          <p:nvPr/>
        </p:nvSpPr>
        <p:spPr>
          <a:xfrm>
            <a:off x="1232433" y="19408448"/>
            <a:ext cx="10414200" cy="109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[Strong &amp; Unique Points]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1A4C6-CA41-BAA7-F2BC-BA5AB2EEC18B}"/>
              </a:ext>
            </a:extLst>
          </p:cNvPr>
          <p:cNvSpPr txBox="1"/>
          <p:nvPr/>
        </p:nvSpPr>
        <p:spPr>
          <a:xfrm>
            <a:off x="18342633" y="19459609"/>
            <a:ext cx="3007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[Image]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ABDC9-9D6F-3B0D-D4FB-848714B74FFF}"/>
              </a:ext>
            </a:extLst>
          </p:cNvPr>
          <p:cNvSpPr txBox="1"/>
          <p:nvPr/>
        </p:nvSpPr>
        <p:spPr>
          <a:xfrm>
            <a:off x="51" y="41444358"/>
            <a:ext cx="30243412" cy="1510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0115" indent="-460115" algn="r" defTabSz="892111">
              <a:spcAft>
                <a:spcPts val="483"/>
              </a:spcAft>
            </a:pP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Contact Point : 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안경철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  brad@honyglass.com.tw, +82 010-7362-3288/+886 0963-556557</a:t>
            </a:r>
          </a:p>
          <a:p>
            <a:pPr marL="460115" indent="-460115" algn="r" defTabSz="892111">
              <a:spcAft>
                <a:spcPts val="483"/>
              </a:spcAft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           </a:t>
            </a:r>
            <a:r>
              <a:rPr lang="zh-TW" altLang="en-US" sz="4400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營業部王致凱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Ferrando</a:t>
            </a:r>
            <a:r>
              <a:rPr lang="en-US" altLang="ja-JP" sz="4400" b="1" dirty="0">
                <a:latin typeface="맑은 고딕" pitchFamily="50" charset="-127"/>
                <a:ea typeface="맑은 고딕" pitchFamily="50" charset="-127"/>
              </a:rPr>
              <a:t>@homyglass.com.tw, +886 0921 361056    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正方形/長方形 66">
            <a:extLst>
              <a:ext uri="{FF2B5EF4-FFF2-40B4-BE49-F238E27FC236}">
                <a16:creationId xmlns:a16="http://schemas.microsoft.com/office/drawing/2014/main" id="{D3C44021-4AB9-76A0-CD06-474E8E98C1CC}"/>
              </a:ext>
            </a:extLst>
          </p:cNvPr>
          <p:cNvSpPr/>
          <p:nvPr/>
        </p:nvSpPr>
        <p:spPr bwMode="auto">
          <a:xfrm>
            <a:off x="360685" y="41566502"/>
            <a:ext cx="5255990" cy="12190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800" b="1" dirty="0"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2025.09.16~9.18</a:t>
            </a:r>
            <a:endParaRPr kumimoji="1" lang="ja-JP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27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9827C-2A89-D5C0-5EA1-28044AF8F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F7955E87-BABE-5279-16C7-34E593388348}"/>
              </a:ext>
            </a:extLst>
          </p:cNvPr>
          <p:cNvSpPr/>
          <p:nvPr/>
        </p:nvSpPr>
        <p:spPr>
          <a:xfrm>
            <a:off x="-793" y="5023509"/>
            <a:ext cx="1152286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Company Profile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40" name="직사각형 239">
            <a:extLst>
              <a:ext uri="{FF2B5EF4-FFF2-40B4-BE49-F238E27FC236}">
                <a16:creationId xmlns:a16="http://schemas.microsoft.com/office/drawing/2014/main" id="{A0BB8441-9803-ECC5-036F-16BE4E3C6FE0}"/>
              </a:ext>
            </a:extLst>
          </p:cNvPr>
          <p:cNvSpPr/>
          <p:nvPr/>
        </p:nvSpPr>
        <p:spPr>
          <a:xfrm>
            <a:off x="11522075" y="5023509"/>
            <a:ext cx="18721388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Product Application</a:t>
            </a:r>
            <a:endParaRPr lang="ja-JP" altLang="en-US" sz="6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8"/>
            </a:endParaRPr>
          </a:p>
        </p:txBody>
      </p:sp>
      <p:sp>
        <p:nvSpPr>
          <p:cNvPr id="252" name="직사각형 251">
            <a:extLst>
              <a:ext uri="{FF2B5EF4-FFF2-40B4-BE49-F238E27FC236}">
                <a16:creationId xmlns:a16="http://schemas.microsoft.com/office/drawing/2014/main" id="{1C6C34A2-6F5A-A6E9-8A36-A289483302B6}"/>
              </a:ext>
            </a:extLst>
          </p:cNvPr>
          <p:cNvSpPr/>
          <p:nvPr/>
        </p:nvSpPr>
        <p:spPr>
          <a:xfrm>
            <a:off x="0" y="12875800"/>
            <a:ext cx="30171404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Main Product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C78BD75D-2503-3647-DBE2-BA5D753C3F4A}"/>
              </a:ext>
            </a:extLst>
          </p:cNvPr>
          <p:cNvSpPr/>
          <p:nvPr/>
        </p:nvSpPr>
        <p:spPr>
          <a:xfrm>
            <a:off x="0" y="29678344"/>
            <a:ext cx="30243462" cy="1158966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Core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 </a:t>
            </a:r>
            <a:r>
              <a:rPr lang="en-US" altLang="ja-JP" sz="66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Technology</a:t>
            </a:r>
            <a:r>
              <a:rPr lang="ja-JP" altLang="en-US" sz="6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endParaRPr lang="ko-KR" altLang="en-US" sz="66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28" name="직사각형 149">
            <a:extLst>
              <a:ext uri="{FF2B5EF4-FFF2-40B4-BE49-F238E27FC236}">
                <a16:creationId xmlns:a16="http://schemas.microsoft.com/office/drawing/2014/main" id="{266D04DD-4307-5DC4-B97D-10339F69612D}"/>
              </a:ext>
            </a:extLst>
          </p:cNvPr>
          <p:cNvSpPr/>
          <p:nvPr/>
        </p:nvSpPr>
        <p:spPr>
          <a:xfrm>
            <a:off x="0" y="38751118"/>
            <a:ext cx="30243463" cy="1159200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75000">
                <a:srgbClr val="5B92C9">
                  <a:alpha val="40000"/>
                </a:srgbClr>
              </a:gs>
              <a:gs pos="100000">
                <a:srgbClr val="E0E6F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18" tIns="36809" rIns="73618" bIns="36809" rtlCol="0" anchor="ctr"/>
          <a:lstStyle/>
          <a:p>
            <a:r>
              <a:rPr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8"/>
              </a:rPr>
              <a:t>　</a:t>
            </a:r>
            <a:r>
              <a:rPr lang="en-US" altLang="ko-K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Future  Technology  Road  Map</a:t>
            </a:r>
            <a:endParaRPr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 Unicode MS" pitchFamily="50" charset="-128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3B3FC49-AA7D-4C01-4599-7D39B7E96A43}"/>
              </a:ext>
            </a:extLst>
          </p:cNvPr>
          <p:cNvSpPr/>
          <p:nvPr/>
        </p:nvSpPr>
        <p:spPr bwMode="auto">
          <a:xfrm>
            <a:off x="749661" y="14513584"/>
            <a:ext cx="28773078" cy="5162486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45720" rIns="25200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ko-KR" altLang="en-US" sz="6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ㆍ구체적으로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어떤 기술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원리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사용하여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6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ㆍ어떤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기능을 달성하고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어떤 대표적 장점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6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차별점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가지고 있으며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66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ㆍ삼성전자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디스플레이의 제품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부품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공정 등 어디에  활용 가능한지 기술</a:t>
            </a:r>
            <a:endParaRPr lang="en-US" altLang="ko-KR" sz="6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비엔지니어도 알기 쉬운 용어로 풀어서 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3~4 </a:t>
            </a:r>
            <a:r>
              <a:rPr lang="ko-KR" altLang="en-US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줄로 작성해 주세요</a:t>
            </a:r>
            <a:r>
              <a:rPr lang="en-US" altLang="ko-KR" sz="6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6F27FB0-BF37-DE54-4B8C-18DC80A72945}"/>
              </a:ext>
            </a:extLst>
          </p:cNvPr>
          <p:cNvSpPr txBox="1"/>
          <p:nvPr/>
        </p:nvSpPr>
        <p:spPr>
          <a:xfrm>
            <a:off x="51" y="41444358"/>
            <a:ext cx="30243412" cy="13875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0115" indent="-460115" algn="r" defTabSz="892111">
              <a:spcAft>
                <a:spcPts val="483"/>
              </a:spcAft>
            </a:pPr>
            <a:r>
              <a:rPr lang="en-US" altLang="ja-JP" sz="4000" b="1" dirty="0">
                <a:latin typeface="맑은 고딕" pitchFamily="50" charset="-127"/>
                <a:ea typeface="맑은 고딕" pitchFamily="50" charset="-127"/>
              </a:rPr>
              <a:t>Contact Point : </a:t>
            </a:r>
            <a:r>
              <a:rPr lang="ko-KR" altLang="en-US" sz="4000" b="1" dirty="0">
                <a:latin typeface="맑은 고딕" pitchFamily="50" charset="-127"/>
                <a:ea typeface="맑은 고딕" pitchFamily="50" charset="-127"/>
              </a:rPr>
              <a:t>성  함</a:t>
            </a:r>
            <a:r>
              <a:rPr lang="en-US" altLang="ja-JP" sz="4000" b="1" dirty="0">
                <a:latin typeface="맑은 고딕" pitchFamily="50" charset="-127"/>
                <a:ea typeface="맑은 고딕" pitchFamily="50" charset="-127"/>
              </a:rPr>
              <a:t>,  XXXXX@XXXXX,  010-XXXX-XXXX</a:t>
            </a:r>
          </a:p>
          <a:p>
            <a:pPr marL="460115" indent="-460115" algn="r" defTabSz="892111">
              <a:spcAft>
                <a:spcPts val="483"/>
              </a:spcAft>
            </a:pPr>
            <a:r>
              <a:rPr lang="en-US" altLang="ko-KR" sz="4000" b="1" dirty="0">
                <a:latin typeface="맑은 고딕" pitchFamily="50" charset="-127"/>
                <a:ea typeface="맑은 고딕" pitchFamily="50" charset="-127"/>
              </a:rPr>
              <a:t>                     </a:t>
            </a:r>
            <a:r>
              <a:rPr lang="ko-KR" altLang="en-US" sz="4000" b="1" dirty="0">
                <a:latin typeface="맑은 고딕" pitchFamily="50" charset="-127"/>
                <a:ea typeface="맑은 고딕" pitchFamily="50" charset="-127"/>
              </a:rPr>
              <a:t>성  함</a:t>
            </a:r>
            <a:r>
              <a:rPr lang="en-US" altLang="ja-JP" sz="4000" b="1" dirty="0">
                <a:latin typeface="맑은 고딕" pitchFamily="50" charset="-127"/>
                <a:ea typeface="맑은 고딕" pitchFamily="50" charset="-127"/>
              </a:rPr>
              <a:t>,  XXXXX@XXXXX,  010-XXXX-XXXX</a:t>
            </a:r>
            <a:r>
              <a:rPr lang="en-US" altLang="ko-KR" sz="4000" b="1" dirty="0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A3108D6-D382-E12D-5CA4-57972A544B4B}"/>
              </a:ext>
            </a:extLst>
          </p:cNvPr>
          <p:cNvSpPr txBox="1"/>
          <p:nvPr/>
        </p:nvSpPr>
        <p:spPr>
          <a:xfrm>
            <a:off x="698680" y="20208571"/>
            <a:ext cx="12550843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장점 및</a:t>
            </a: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60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차별점</a:t>
            </a: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] </a:t>
            </a:r>
          </a:p>
          <a:p>
            <a:pPr marL="914400" indent="-914400"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우수한 </a:t>
            </a:r>
            <a:r>
              <a:rPr lang="en-US" altLang="ko-KR" sz="60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XXX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: </a:t>
            </a:r>
            <a:r>
              <a:rPr lang="ko-KR" altLang="en-US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수치</a:t>
            </a:r>
            <a:endParaRPr lang="en-US" altLang="ko-KR" sz="60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en-US" altLang="ko-KR" sz="60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XXXX </a:t>
            </a:r>
            <a:r>
              <a:rPr lang="ko-KR" altLang="en-US" sz="60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향상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 : </a:t>
            </a: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~%(</a:t>
            </a:r>
            <a:r>
              <a:rPr lang="ko-KR" altLang="en-US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수치</a:t>
            </a: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초소형 </a:t>
            </a: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XXX : </a:t>
            </a:r>
            <a:r>
              <a:rPr lang="ko-KR" altLang="en-US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사이즈</a:t>
            </a:r>
            <a:r>
              <a:rPr lang="en-US" altLang="ko-KR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6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수치</a:t>
            </a:r>
            <a:endParaRPr lang="en-US" altLang="ko-KR" sz="6000" b="1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4. ~~~</a:t>
            </a:r>
          </a:p>
          <a:p>
            <a:pPr>
              <a:lnSpc>
                <a:spcPct val="120000"/>
              </a:lnSpc>
            </a:pPr>
            <a:r>
              <a:rPr lang="en-US" altLang="ko-KR" sz="6000" b="1" dirty="0">
                <a:latin typeface="맑은 고딕" pitchFamily="50" charset="-127"/>
                <a:ea typeface="맑은 고딕" pitchFamily="50" charset="-127"/>
              </a:rPr>
              <a:t>5. ~~~</a:t>
            </a:r>
            <a:endParaRPr lang="ko-KR" altLang="en-US" sz="6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AF278B0-9A3F-FD64-388B-E34BE905CEEC}"/>
              </a:ext>
            </a:extLst>
          </p:cNvPr>
          <p:cNvSpPr txBox="1"/>
          <p:nvPr/>
        </p:nvSpPr>
        <p:spPr>
          <a:xfrm>
            <a:off x="648559" y="603000"/>
            <a:ext cx="307474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1500" b="1" dirty="0">
                <a:latin typeface="맑은 고딕" pitchFamily="50" charset="-127"/>
                <a:ea typeface="맑은 고딕" pitchFamily="50" charset="-127"/>
              </a:rPr>
              <a:t>Surface improvement technology of Fine AG, AR, AFP and Nanoporous structure.</a:t>
            </a:r>
            <a:endParaRPr lang="en-US" altLang="ko-KR" sz="115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92C2E-2AF9-83B8-690A-AF66FD0601BF}"/>
              </a:ext>
            </a:extLst>
          </p:cNvPr>
          <p:cNvSpPr txBox="1"/>
          <p:nvPr/>
        </p:nvSpPr>
        <p:spPr>
          <a:xfrm>
            <a:off x="-2120849" y="491518"/>
            <a:ext cx="1584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①</a:t>
            </a:r>
          </a:p>
        </p:txBody>
      </p:sp>
      <p:sp>
        <p:nvSpPr>
          <p:cNvPr id="48" name="순서도: 처리 47">
            <a:extLst>
              <a:ext uri="{FF2B5EF4-FFF2-40B4-BE49-F238E27FC236}">
                <a16:creationId xmlns:a16="http://schemas.microsoft.com/office/drawing/2014/main" id="{5B92655D-7CB0-0B7F-F6D8-C9C20C1BA3C6}"/>
              </a:ext>
            </a:extLst>
          </p:cNvPr>
          <p:cNvSpPr/>
          <p:nvPr/>
        </p:nvSpPr>
        <p:spPr bwMode="auto">
          <a:xfrm>
            <a:off x="14041018" y="-3654522"/>
            <a:ext cx="16202445" cy="3384377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본문에 </a:t>
            </a:r>
            <a:r>
              <a:rPr kumimoji="1" lang="ko-KR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기입된 내용을 꼼꼼히 읽어보시고 양식</a:t>
            </a:r>
            <a:r>
              <a:rPr kumimoji="1" lang="en-US" altLang="ko-KR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글꼴</a:t>
            </a:r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</a:t>
            </a:r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그대로 둔 상태로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내용만 변경하여</a:t>
            </a:r>
            <a:r>
              <a:rPr kumimoji="1" lang="ko-KR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작성해주세요</a:t>
            </a:r>
            <a:endParaRPr kumimoji="1" lang="en-US" altLang="ko-KR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내용이 많아 글자 크기를 줄여야 한다면 최소 </a:t>
            </a:r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36pt </a:t>
            </a:r>
            <a:r>
              <a:rPr lang="ko-KR" altLang="en-US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이상으로 작성해주세요</a:t>
            </a:r>
            <a:r>
              <a:rPr lang="en-US" altLang="ko-KR" sz="4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ko-KR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D90487-C531-E7F7-720E-5CC6D6F68611}"/>
              </a:ext>
            </a:extLst>
          </p:cNvPr>
          <p:cNvSpPr txBox="1"/>
          <p:nvPr/>
        </p:nvSpPr>
        <p:spPr>
          <a:xfrm>
            <a:off x="678800" y="7864618"/>
            <a:ext cx="10122452" cy="3982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대만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(Taiwan)</a:t>
            </a:r>
          </a:p>
          <a:p>
            <a:pPr>
              <a:lnSpc>
                <a:spcPct val="120000"/>
              </a:lnSpc>
            </a:pP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 - </a:t>
            </a:r>
            <a:r>
              <a:rPr lang="ko-KR" altLang="en-US" sz="5400" b="1" dirty="0" err="1">
                <a:latin typeface="맑은 고딕" pitchFamily="50" charset="-127"/>
                <a:ea typeface="맑은 고딕" pitchFamily="50" charset="-127"/>
              </a:rPr>
              <a:t>설립년도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: 1979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년 </a:t>
            </a:r>
            <a:endParaRPr lang="en-US" altLang="ko-KR" sz="5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주요기술 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: Glass Processing </a:t>
            </a:r>
          </a:p>
          <a:p>
            <a:pPr>
              <a:lnSpc>
                <a:spcPct val="120000"/>
              </a:lnSpc>
            </a:pP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 - www.honyglass.com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FB53D7-C9D7-6901-2460-D9248E7ED127}"/>
              </a:ext>
            </a:extLst>
          </p:cNvPr>
          <p:cNvSpPr txBox="1"/>
          <p:nvPr/>
        </p:nvSpPr>
        <p:spPr>
          <a:xfrm>
            <a:off x="12529443" y="6635071"/>
            <a:ext cx="1699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 err="1">
                <a:latin typeface="맑은 고딕" pitchFamily="50" charset="-127"/>
                <a:ea typeface="맑은 고딕" pitchFamily="50" charset="-127"/>
              </a:rPr>
              <a:t>적용처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개략적인 </a:t>
            </a:r>
            <a:r>
              <a:rPr lang="ko-KR" altLang="en-US" sz="6000" b="1" dirty="0" err="1">
                <a:latin typeface="맑은 고딕" pitchFamily="50" charset="-127"/>
                <a:ea typeface="맑은 고딕" pitchFamily="50" charset="-127"/>
              </a:rPr>
              <a:t>한줄</a:t>
            </a:r>
            <a:r>
              <a:rPr lang="ko-KR" altLang="en-US" sz="6000" b="1" dirty="0">
                <a:latin typeface="맑은 고딕" pitchFamily="50" charset="-127"/>
                <a:ea typeface="맑은 고딕" pitchFamily="50" charset="-127"/>
              </a:rPr>
              <a:t> 설명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907DD65F-9C5A-67B3-6126-44602382065B}"/>
              </a:ext>
            </a:extLst>
          </p:cNvPr>
          <p:cNvSpPr/>
          <p:nvPr/>
        </p:nvSpPr>
        <p:spPr bwMode="auto">
          <a:xfrm>
            <a:off x="24266747" y="8154790"/>
            <a:ext cx="3528392" cy="302433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적용가능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삼성전자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최신제품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이미지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DB639AB0-CC5B-DB78-788E-71B3C5AC8C88}"/>
              </a:ext>
            </a:extLst>
          </p:cNvPr>
          <p:cNvSpPr/>
          <p:nvPr/>
        </p:nvSpPr>
        <p:spPr bwMode="auto">
          <a:xfrm>
            <a:off x="18650123" y="8154790"/>
            <a:ext cx="3528392" cy="302433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적용가능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삼성전자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최신제품</a:t>
            </a:r>
            <a:endParaRPr lang="en-US" altLang="ko-KR" sz="44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0" algn="ctr" defTabSz="2949575"/>
            <a:r>
              <a:rPr lang="ko-KR" altLang="en-US" sz="44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이미지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F4B265-A616-86A9-06C9-C6092E28A0A1}"/>
              </a:ext>
            </a:extLst>
          </p:cNvPr>
          <p:cNvSpPr txBox="1"/>
          <p:nvPr/>
        </p:nvSpPr>
        <p:spPr>
          <a:xfrm>
            <a:off x="17555466" y="11611174"/>
            <a:ext cx="5343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냉장고 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Door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부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63C0C4-7400-6F93-47D5-AB4806297C60}"/>
              </a:ext>
            </a:extLst>
          </p:cNvPr>
          <p:cNvSpPr txBox="1"/>
          <p:nvPr/>
        </p:nvSpPr>
        <p:spPr>
          <a:xfrm>
            <a:off x="13321531" y="11611174"/>
            <a:ext cx="2759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제품명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5BCF3D-54FE-CAD2-0D7F-B9359F2727B1}"/>
              </a:ext>
            </a:extLst>
          </p:cNvPr>
          <p:cNvSpPr txBox="1"/>
          <p:nvPr/>
        </p:nvSpPr>
        <p:spPr>
          <a:xfrm>
            <a:off x="24770803" y="11611174"/>
            <a:ext cx="2759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 err="1">
                <a:latin typeface="맑은 고딕" pitchFamily="50" charset="-127"/>
                <a:ea typeface="맑은 고딕" pitchFamily="50" charset="-127"/>
              </a:rPr>
              <a:t>공정명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E42D69-7303-18E9-BA71-5D9AAB9D78F7}"/>
              </a:ext>
            </a:extLst>
          </p:cNvPr>
          <p:cNvSpPr txBox="1"/>
          <p:nvPr/>
        </p:nvSpPr>
        <p:spPr>
          <a:xfrm>
            <a:off x="15049723" y="13051334"/>
            <a:ext cx="144730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약어 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전문용어 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영어 약자의 경우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풀어서 기입</a:t>
            </a:r>
          </a:p>
        </p:txBody>
      </p:sp>
      <p:sp>
        <p:nvSpPr>
          <p:cNvPr id="65" name="직사각형 135">
            <a:extLst>
              <a:ext uri="{FF2B5EF4-FFF2-40B4-BE49-F238E27FC236}">
                <a16:creationId xmlns:a16="http://schemas.microsoft.com/office/drawing/2014/main" id="{F5707585-6091-A7A1-3E47-28829CD2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6067" y="14347478"/>
            <a:ext cx="9073008" cy="1512168"/>
          </a:xfrm>
          <a:prstGeom prst="rect">
            <a:avLst/>
          </a:prstGeom>
          <a:solidFill>
            <a:srgbClr val="FFFFCC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3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8800" b="1" dirty="0">
                <a:solidFill>
                  <a:srgbClr val="FF0000"/>
                </a:solidFill>
                <a:latin typeface="맑은 고딕" pitchFamily="34" charset="-127"/>
                <a:ea typeface="맑은 고딕" pitchFamily="34" charset="-127"/>
              </a:rPr>
              <a:t>⑥</a:t>
            </a:r>
            <a:r>
              <a:rPr lang="ko-KR" altLang="en-US" sz="5400" b="1" dirty="0">
                <a:solidFill>
                  <a:srgbClr val="FF0000"/>
                </a:solidFill>
                <a:latin typeface="맑은 고딕" pitchFamily="34" charset="-127"/>
                <a:ea typeface="맑은 고딕" pitchFamily="34" charset="-127"/>
              </a:rPr>
              <a:t> </a:t>
            </a:r>
            <a:r>
              <a:rPr lang="ko-KR" altLang="en-US" sz="7200" b="1" dirty="0">
                <a:solidFill>
                  <a:srgbClr val="002060"/>
                </a:solidFill>
                <a:latin typeface="맑은 고딕" pitchFamily="34" charset="-127"/>
                <a:ea typeface="맑은 고딕" pitchFamily="34" charset="-127"/>
              </a:rPr>
              <a:t>기술 </a:t>
            </a:r>
            <a:r>
              <a:rPr lang="en-US" altLang="ko-KR" sz="7200" b="1" dirty="0">
                <a:solidFill>
                  <a:srgbClr val="002060"/>
                </a:solidFill>
                <a:latin typeface="맑은 고딕" pitchFamily="34" charset="-127"/>
                <a:ea typeface="맑은 고딕" pitchFamily="34" charset="-127"/>
              </a:rPr>
              <a:t>Description</a:t>
            </a:r>
            <a:endParaRPr lang="en-US" altLang="ko-KR" sz="8000" b="1" dirty="0">
              <a:solidFill>
                <a:srgbClr val="002060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3F4F44-D32E-46C2-976B-65506380678C}"/>
              </a:ext>
            </a:extLst>
          </p:cNvPr>
          <p:cNvSpPr txBox="1"/>
          <p:nvPr/>
        </p:nvSpPr>
        <p:spPr>
          <a:xfrm>
            <a:off x="-171585" y="19244022"/>
            <a:ext cx="110774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⑦</a:t>
            </a:r>
            <a:endParaRPr lang="ko-KR" altLang="en-US" sz="7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7DDFFE6-4A47-2F91-64BB-2681C6256E0E}"/>
              </a:ext>
            </a:extLst>
          </p:cNvPr>
          <p:cNvSpPr txBox="1"/>
          <p:nvPr/>
        </p:nvSpPr>
        <p:spPr>
          <a:xfrm>
            <a:off x="891691" y="27693334"/>
            <a:ext cx="106303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약어 </a:t>
            </a: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전문용어 </a:t>
            </a: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영어 약자의 경우</a:t>
            </a: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풀어서 기입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A5C3970-EC02-2674-100C-70B21E4876BC}"/>
              </a:ext>
            </a:extLst>
          </p:cNvPr>
          <p:cNvSpPr/>
          <p:nvPr/>
        </p:nvSpPr>
        <p:spPr bwMode="auto">
          <a:xfrm>
            <a:off x="13164277" y="21558242"/>
            <a:ext cx="6912768" cy="430886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6600" dirty="0">
                <a:latin typeface="맑은 고딕" pitchFamily="50" charset="-127"/>
                <a:ea typeface="맑은 고딕" pitchFamily="50" charset="-127"/>
              </a:rPr>
              <a:t>장점 및 </a:t>
            </a:r>
            <a:r>
              <a:rPr lang="ko-KR" altLang="en-US" sz="6600" dirty="0" err="1">
                <a:latin typeface="맑은 고딕" pitchFamily="50" charset="-127"/>
                <a:ea typeface="맑은 고딕" pitchFamily="50" charset="-127"/>
              </a:rPr>
              <a:t>차별점을</a:t>
            </a:r>
            <a:r>
              <a:rPr lang="ko-KR" altLang="en-US" sz="6600" dirty="0">
                <a:latin typeface="맑은 고딕" pitchFamily="50" charset="-127"/>
                <a:ea typeface="맑은 고딕" pitchFamily="50" charset="-127"/>
              </a:rPr>
              <a:t> 뒷받침 할 수 있는 표나 그래프</a:t>
            </a:r>
            <a:endParaRPr kumimoji="1" lang="ko-KR" alt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A488FEC9-CD71-5E13-45A1-FD1D4F6398C8}"/>
              </a:ext>
            </a:extLst>
          </p:cNvPr>
          <p:cNvSpPr/>
          <p:nvPr/>
        </p:nvSpPr>
        <p:spPr bwMode="auto">
          <a:xfrm>
            <a:off x="22453618" y="21558242"/>
            <a:ext cx="5472608" cy="430886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6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</a:rPr>
              <a:t>이미지 또는</a:t>
            </a:r>
            <a:endParaRPr kumimoji="1" lang="en-US" altLang="ko-KR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  <a:p>
            <a:pPr marL="0" marR="0" indent="0" algn="ctr" defTabSz="2949575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6600" dirty="0">
                <a:latin typeface="맑은 고딕" pitchFamily="50" charset="-127"/>
                <a:ea typeface="맑은 고딕" pitchFamily="50" charset="-127"/>
              </a:rPr>
              <a:t>보여주고자 </a:t>
            </a:r>
            <a:endParaRPr lang="en-US" altLang="ko-KR" sz="6600" dirty="0">
              <a:latin typeface="맑은 고딕" pitchFamily="50" charset="-127"/>
              <a:ea typeface="맑은 고딕" pitchFamily="50" charset="-127"/>
            </a:endParaRPr>
          </a:p>
          <a:p>
            <a:pPr marL="0" marR="0" indent="0" algn="ctr" defTabSz="2949575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6600" dirty="0">
                <a:latin typeface="맑은 고딕" pitchFamily="50" charset="-127"/>
                <a:ea typeface="맑은 고딕" pitchFamily="50" charset="-127"/>
              </a:rPr>
              <a:t>하는 데이터</a:t>
            </a:r>
            <a:endParaRPr kumimoji="1" lang="ko-KR" alt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F84AF38-FB2A-905C-98E3-59666EC259E9}"/>
              </a:ext>
            </a:extLst>
          </p:cNvPr>
          <p:cNvSpPr txBox="1"/>
          <p:nvPr/>
        </p:nvSpPr>
        <p:spPr>
          <a:xfrm>
            <a:off x="13928258" y="20396150"/>
            <a:ext cx="5384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표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그래프 제목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4D8C4F1-03A3-6E1E-F889-3ECE9BC0C64F}"/>
              </a:ext>
            </a:extLst>
          </p:cNvPr>
          <p:cNvSpPr txBox="1"/>
          <p:nvPr/>
        </p:nvSpPr>
        <p:spPr>
          <a:xfrm>
            <a:off x="22527976" y="20396150"/>
            <a:ext cx="5323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이미지 등 제목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EF18A72-F3CB-D0D9-3FFA-7E1D8A5CB266}"/>
              </a:ext>
            </a:extLst>
          </p:cNvPr>
          <p:cNvSpPr txBox="1"/>
          <p:nvPr/>
        </p:nvSpPr>
        <p:spPr>
          <a:xfrm>
            <a:off x="12529443" y="26169656"/>
            <a:ext cx="8280920" cy="33424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표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그래프 등에서 말하고자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   하는 설명 기입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타사 제품 대비 생산성    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    10%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향상 등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7FBBB7-347A-FFF8-92A3-BD3E8EFD604D}"/>
              </a:ext>
            </a:extLst>
          </p:cNvPr>
          <p:cNvSpPr txBox="1"/>
          <p:nvPr/>
        </p:nvSpPr>
        <p:spPr>
          <a:xfrm>
            <a:off x="21674459" y="26228798"/>
            <a:ext cx="708264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이미지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데이터 등에서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 말하고자 하는 설명 기입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3D5962-5454-9C50-CC54-D30750C2D0CF}"/>
              </a:ext>
            </a:extLst>
          </p:cNvPr>
          <p:cNvSpPr txBox="1"/>
          <p:nvPr/>
        </p:nvSpPr>
        <p:spPr>
          <a:xfrm>
            <a:off x="678799" y="36161834"/>
            <a:ext cx="17971324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이미지에 대한 설명으로 구조라면 해당 구조가 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A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와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 B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C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로 구성되어</a:t>
            </a:r>
            <a:endParaRPr lang="en-US" altLang="ko-KR" sz="4400" b="1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있으며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, A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는 어떤 특성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, B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는 어떤 특성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, C</a:t>
            </a: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는 어떤 특성이 있다 라던가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프로세스라면 단계별 설명이 함께 있도록 작성 바랍니다</a:t>
            </a:r>
            <a:r>
              <a:rPr lang="en-US" altLang="ko-KR" sz="4400" b="1" dirty="0"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4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A45D821-00F0-C5F9-63C6-A64318F12CB2}"/>
              </a:ext>
            </a:extLst>
          </p:cNvPr>
          <p:cNvSpPr txBox="1"/>
          <p:nvPr/>
        </p:nvSpPr>
        <p:spPr>
          <a:xfrm>
            <a:off x="-215973" y="30542888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⑧</a:t>
            </a:r>
            <a:endParaRPr lang="ko-KR" altLang="en-US" sz="8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96D9B319-A15D-DC66-AA09-2FC5FE6C3970}"/>
              </a:ext>
            </a:extLst>
          </p:cNvPr>
          <p:cNvSpPr/>
          <p:nvPr/>
        </p:nvSpPr>
        <p:spPr bwMode="auto">
          <a:xfrm>
            <a:off x="19010780" y="31962152"/>
            <a:ext cx="7848255" cy="410735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</a:rPr>
              <a:t>좌동</a:t>
            </a:r>
            <a:endParaRPr kumimoji="1" lang="ko-KR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4D19BE-ACBC-28C1-047E-980360B50153}"/>
              </a:ext>
            </a:extLst>
          </p:cNvPr>
          <p:cNvSpPr txBox="1"/>
          <p:nvPr/>
        </p:nvSpPr>
        <p:spPr>
          <a:xfrm>
            <a:off x="885788" y="30803625"/>
            <a:ext cx="2066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제목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7939D5B4-84A8-BC28-5BA2-639981666933}"/>
              </a:ext>
            </a:extLst>
          </p:cNvPr>
          <p:cNvSpPr/>
          <p:nvPr/>
        </p:nvSpPr>
        <p:spPr bwMode="auto">
          <a:xfrm>
            <a:off x="926639" y="31962152"/>
            <a:ext cx="15851276" cy="410735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기술의 원리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프로세스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구조 등에 대한 이미지</a:t>
            </a:r>
            <a:endParaRPr lang="en-US" altLang="ko-KR" sz="6000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 (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6000" dirty="0" err="1">
                <a:latin typeface="맑은 고딕" pitchFamily="50" charset="-127"/>
                <a:ea typeface="맑은 고딕" pitchFamily="50" charset="-127"/>
              </a:rPr>
              <a:t>화학분자식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결합 원리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부품의 구조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       Layer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구성도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공정 프로세스</a:t>
            </a:r>
            <a:r>
              <a:rPr lang="en-US" altLang="ko-KR" sz="60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6000" dirty="0">
                <a:latin typeface="맑은 고딕" pitchFamily="50" charset="-127"/>
                <a:ea typeface="맑은 고딕" pitchFamily="50" charset="-127"/>
              </a:rPr>
              <a:t>등</a:t>
            </a:r>
            <a:endParaRPr kumimoji="1" lang="ko-KR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7B796EC-0665-37D4-2084-89D7520E148D}"/>
              </a:ext>
            </a:extLst>
          </p:cNvPr>
          <p:cNvSpPr txBox="1"/>
          <p:nvPr/>
        </p:nvSpPr>
        <p:spPr>
          <a:xfrm>
            <a:off x="18888405" y="30803625"/>
            <a:ext cx="2066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5400" b="1" dirty="0">
                <a:latin typeface="맑은 고딕" pitchFamily="50" charset="-127"/>
                <a:ea typeface="맑은 고딕" pitchFamily="50" charset="-127"/>
              </a:rPr>
              <a:t>제목</a:t>
            </a:r>
            <a:r>
              <a:rPr lang="en-US" altLang="ko-KR" sz="54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5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B913F4D-58E8-5A13-A4A3-7F1420F9E290}"/>
              </a:ext>
            </a:extLst>
          </p:cNvPr>
          <p:cNvSpPr txBox="1"/>
          <p:nvPr/>
        </p:nvSpPr>
        <p:spPr>
          <a:xfrm>
            <a:off x="19017732" y="36305850"/>
            <a:ext cx="7618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4400" b="1" dirty="0">
                <a:latin typeface="맑은 고딕" pitchFamily="50" charset="-127"/>
                <a:ea typeface="맑은 고딕" pitchFamily="50" charset="-127"/>
              </a:rPr>
              <a:t>상기 이미지에 대한 설명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5FBA672-8643-F406-A778-BAF9732A14B0}"/>
              </a:ext>
            </a:extLst>
          </p:cNvPr>
          <p:cNvSpPr txBox="1"/>
          <p:nvPr/>
        </p:nvSpPr>
        <p:spPr>
          <a:xfrm>
            <a:off x="792139" y="40159441"/>
            <a:ext cx="287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예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) ‘20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XXX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기술 개발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, ‘21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XXX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제품 양산</a:t>
            </a:r>
            <a:r>
              <a:rPr lang="en-US" altLang="ko-KR" sz="48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4800" b="1" dirty="0" err="1">
                <a:latin typeface="맑은 고딕" pitchFamily="50" charset="-127"/>
                <a:ea typeface="맑은 고딕" pitchFamily="50" charset="-127"/>
              </a:rPr>
              <a:t>작성의사</a:t>
            </a:r>
            <a:r>
              <a:rPr lang="ko-KR" altLang="en-US" sz="4800" b="1" dirty="0">
                <a:latin typeface="맑은 고딕" pitchFamily="50" charset="-127"/>
                <a:ea typeface="맑은 고딕" pitchFamily="50" charset="-127"/>
              </a:rPr>
              <a:t> 없는 경우 빈칸으로 두어도 무방함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1BF1FD-F966-AA90-7557-C496EB16D2C3}"/>
              </a:ext>
            </a:extLst>
          </p:cNvPr>
          <p:cNvSpPr txBox="1"/>
          <p:nvPr/>
        </p:nvSpPr>
        <p:spPr>
          <a:xfrm>
            <a:off x="-161001" y="39838310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⑨</a:t>
            </a:r>
            <a:endParaRPr lang="ko-KR" altLang="en-US" sz="8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EFD2943-FFE0-E48A-A9AD-4FE0325E9A00}"/>
              </a:ext>
            </a:extLst>
          </p:cNvPr>
          <p:cNvSpPr txBox="1"/>
          <p:nvPr/>
        </p:nvSpPr>
        <p:spPr>
          <a:xfrm>
            <a:off x="11358769" y="5939040"/>
            <a:ext cx="1117642" cy="18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8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⑤ </a:t>
            </a:r>
            <a:endParaRPr lang="en-US" altLang="ko-KR" sz="8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86D1893-60FE-9FB6-2CD2-AE6C79790C82}"/>
              </a:ext>
            </a:extLst>
          </p:cNvPr>
          <p:cNvSpPr txBox="1"/>
          <p:nvPr/>
        </p:nvSpPr>
        <p:spPr>
          <a:xfrm>
            <a:off x="4402046" y="41395191"/>
            <a:ext cx="5319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⑩</a:t>
            </a:r>
            <a:r>
              <a:rPr lang="ko-KR" altLang="en-US" sz="440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4800" dirty="0">
                <a:latin typeface="맑은 고딕" pitchFamily="50" charset="-127"/>
                <a:ea typeface="맑은 고딕" pitchFamily="50" charset="-127"/>
              </a:rPr>
              <a:t>포스터 작성일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3E23046-6A49-4797-6064-938593A3426D}"/>
              </a:ext>
            </a:extLst>
          </p:cNvPr>
          <p:cNvSpPr txBox="1"/>
          <p:nvPr/>
        </p:nvSpPr>
        <p:spPr>
          <a:xfrm>
            <a:off x="10215126" y="40846422"/>
            <a:ext cx="69948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⑪</a:t>
            </a:r>
            <a:r>
              <a:rPr lang="ko-KR" altLang="en-US" sz="80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4800" dirty="0" err="1">
                <a:latin typeface="맑은 고딕" pitchFamily="50" charset="-127"/>
                <a:ea typeface="맑은 고딕" pitchFamily="50" charset="-127"/>
              </a:rPr>
              <a:t>컨택포인트</a:t>
            </a:r>
            <a:r>
              <a:rPr lang="en-US" altLang="ko-KR" sz="4800" dirty="0">
                <a:latin typeface="맑은 고딕" pitchFamily="50" charset="-127"/>
                <a:ea typeface="맑은 고딕" pitchFamily="50" charset="-127"/>
              </a:rPr>
              <a:t>(2</a:t>
            </a:r>
            <a:r>
              <a:rPr lang="ko-KR" altLang="en-US" sz="4800" dirty="0"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480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r>
              <a:rPr lang="en-US" altLang="ko-KR" sz="4800" dirty="0">
                <a:latin typeface="맑은 고딕" pitchFamily="50" charset="-127"/>
                <a:ea typeface="맑은 고딕" pitchFamily="50" charset="-127"/>
              </a:rPr>
              <a:t>       </a:t>
            </a:r>
            <a:r>
              <a:rPr lang="ko-KR" altLang="en-US" sz="4800" dirty="0">
                <a:latin typeface="맑은 고딕" pitchFamily="50" charset="-127"/>
                <a:ea typeface="맑은 고딕" pitchFamily="50" charset="-127"/>
              </a:rPr>
              <a:t>이메일</a:t>
            </a:r>
            <a:r>
              <a:rPr lang="en-US" altLang="ko-KR" sz="48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4800" dirty="0">
                <a:latin typeface="맑은 고딕" pitchFamily="50" charset="-127"/>
                <a:ea typeface="맑은 고딕" pitchFamily="50" charset="-127"/>
              </a:rPr>
              <a:t>핸드폰</a:t>
            </a:r>
          </a:p>
        </p:txBody>
      </p:sp>
      <p:sp>
        <p:nvSpPr>
          <p:cNvPr id="101" name="正方形/長方形 66">
            <a:extLst>
              <a:ext uri="{FF2B5EF4-FFF2-40B4-BE49-F238E27FC236}">
                <a16:creationId xmlns:a16="http://schemas.microsoft.com/office/drawing/2014/main" id="{696D8A65-2478-42DF-F652-E9DB3A01A712}"/>
              </a:ext>
            </a:extLst>
          </p:cNvPr>
          <p:cNvSpPr/>
          <p:nvPr/>
        </p:nvSpPr>
        <p:spPr bwMode="auto">
          <a:xfrm>
            <a:off x="360685" y="41566502"/>
            <a:ext cx="4175870" cy="12190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4957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800" b="1" dirty="0">
                <a:latin typeface="맑은 고딕" pitchFamily="50" charset="-127"/>
                <a:ea typeface="맑은 고딕" pitchFamily="50" charset="-127"/>
                <a:cs typeface="Arial Unicode MS" pitchFamily="50" charset="-128"/>
              </a:rPr>
              <a:t>2020.XX.XX</a:t>
            </a:r>
            <a:endParaRPr kumimoji="1" lang="ja-JP" alt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C27C82E-5DBF-5EFA-5365-A9E89999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39" y="6491015"/>
            <a:ext cx="392006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9499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9495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2949575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26219</TotalTime>
  <Words>946</Words>
  <Application>Microsoft Office PowerPoint</Application>
  <PresentationFormat>사용자 지정</PresentationFormat>
  <Paragraphs>152</Paragraphs>
  <Slides>4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1" baseType="lpstr">
      <vt:lpstr>Malgun Gothic Semilight</vt:lpstr>
      <vt:lpstr>굴림</vt:lpstr>
      <vt:lpstr>맑은 고딕</vt:lpstr>
      <vt:lpstr>맑은 고딕</vt:lpstr>
      <vt:lpstr>Wingdings</vt:lpstr>
      <vt:lpstr>기본 디자인</vt:lpstr>
      <vt:lpstr>Paintbrush Picture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samsung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sec</dc:creator>
  <cp:lastModifiedBy>Brad Ahn</cp:lastModifiedBy>
  <cp:revision>755</cp:revision>
  <dcterms:created xsi:type="dcterms:W3CDTF">2006-09-04T06:51:18Z</dcterms:created>
  <dcterms:modified xsi:type="dcterms:W3CDTF">2025-06-10T07:34:16Z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</Properties>
</file>